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 id="2147483670" r:id="rId2"/>
  </p:sldMasterIdLst>
  <p:notesMasterIdLst>
    <p:notesMasterId r:id="rId21"/>
  </p:notesMasterIdLst>
  <p:sldIdLst>
    <p:sldId id="256" r:id="rId3"/>
    <p:sldId id="257" r:id="rId4"/>
    <p:sldId id="258" r:id="rId5"/>
    <p:sldId id="276" r:id="rId6"/>
    <p:sldId id="280" r:id="rId7"/>
    <p:sldId id="281" r:id="rId8"/>
    <p:sldId id="261" r:id="rId9"/>
    <p:sldId id="279" r:id="rId10"/>
    <p:sldId id="266" r:id="rId11"/>
    <p:sldId id="267" r:id="rId12"/>
    <p:sldId id="282" r:id="rId13"/>
    <p:sldId id="283" r:id="rId14"/>
    <p:sldId id="285" r:id="rId15"/>
    <p:sldId id="284" r:id="rId16"/>
    <p:sldId id="286" r:id="rId17"/>
    <p:sldId id="271" r:id="rId18"/>
    <p:sldId id="272" r:id="rId19"/>
    <p:sldId id="275" r:id="rId20"/>
  </p:sldIdLst>
  <p:sldSz cx="14630400" cy="8229600"/>
  <p:notesSz cx="8229600" cy="14630400"/>
  <p:embeddedFontLst>
    <p:embeddedFont>
      <p:font typeface="Helvetica" panose="020B0604020202020204" pitchFamily="34" charset="0"/>
      <p:regular r:id="rId22"/>
      <p:bold r:id="rId23"/>
      <p:italic r:id="rId24"/>
      <p:boldItalic r:id="rId25"/>
    </p:embeddedFont>
    <p:embeddedFont>
      <p:font typeface="Nobile" panose="020B0604020202020204" charset="0"/>
      <p:regular r:id="rId26"/>
    </p:embeddedFont>
    <p:embeddedFont>
      <p:font typeface="Calibri Light" panose="020F0302020204030204" pitchFamily="34" charset="0"/>
      <p:regular r:id="rId27"/>
      <p:italic r:id="rId28"/>
    </p:embeddedFont>
    <p:embeddedFont>
      <p:font typeface="Corben" panose="020B0604020202020204" charset="0"/>
      <p:regular r:id="rId29"/>
    </p:embeddedFont>
    <p:embeddedFont>
      <p:font typeface="Cambria Math" panose="02040503050406030204" pitchFamily="18" charset="0"/>
      <p:regular r:id="rId30"/>
    </p:embeddedFont>
    <p:embeddedFont>
      <p:font typeface="Calibri" panose="020F0502020204030204" pitchFamily="34" charset="0"/>
      <p:regular r:id="rId31"/>
      <p:bold r:id="rId32"/>
      <p:italic r:id="rId33"/>
      <p:boldItalic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2D9F9"/>
    <a:srgbClr val="F9F9FF"/>
    <a:srgbClr val="F8F8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1879" autoAdjust="0"/>
  </p:normalViewPr>
  <p:slideViewPr>
    <p:cSldViewPr snapToGrid="0" snapToObjects="1">
      <p:cViewPr varScale="1">
        <p:scale>
          <a:sx n="53" d="100"/>
          <a:sy n="53" d="100"/>
        </p:scale>
        <p:origin x="1406" y="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5.fntdata"/><Relationship Id="rId3" Type="http://schemas.openxmlformats.org/officeDocument/2006/relationships/slide" Target="slides/slide1.xml"/><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0.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20.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70.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3085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smtClean="0">
                    <a:solidFill>
                      <a:schemeClr val="tx1"/>
                    </a:solidFill>
                    <a:effectLst/>
                    <a:latin typeface="+mn-lt"/>
                    <a:ea typeface="+mn-ea"/>
                    <a:cs typeface="+mn-cs"/>
                  </a:rPr>
                  <a:t>U sekvencijalnom izvođenju power iteracije, svi koraci se sprovode na jednom procesorskom jezgru ili u jednom procesu. Ovakav pristup je relativno jednostavan za implementaciju i dobro odgovara problemima srednje veličine. Sekvencijalna implementacija samo prati korake koje</a:t>
                </a:r>
                <a:r>
                  <a:rPr lang="en-US" sz="1200" kern="1200" baseline="0" smtClean="0">
                    <a:solidFill>
                      <a:schemeClr val="tx1"/>
                    </a:solidFill>
                    <a:effectLst/>
                    <a:latin typeface="+mn-lt"/>
                    <a:ea typeface="+mn-ea"/>
                    <a:cs typeface="+mn-cs"/>
                  </a:rPr>
                  <a:t> smo prosli u matematickoj osnovi.</a:t>
                </a:r>
                <a:r>
                  <a:rPr lang="en-US" sz="1200" kern="1200" smtClean="0">
                    <a:solidFill>
                      <a:schemeClr val="tx1"/>
                    </a:solidFill>
                    <a:effectLst/>
                    <a:latin typeface="+mn-lt"/>
                    <a:ea typeface="+mn-ea"/>
                    <a:cs typeface="+mn-cs"/>
                  </a:rPr>
                  <a:t> Prednosti sekvencijalnog pristupa uključuju laku implementaciju i relativno malu memorijsku složenost (sve dok je matrica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𝐴</m:t>
                    </m:r>
                  </m:oMath>
                </a14:m>
                <a:r>
                  <a:rPr lang="en-US" sz="1200" kern="1200">
                    <a:solidFill>
                      <a:schemeClr val="tx1"/>
                    </a:solidFill>
                    <a:effectLst/>
                    <a:latin typeface="+mn-lt"/>
                    <a:ea typeface="+mn-ea"/>
                    <a:cs typeface="+mn-cs"/>
                  </a:rPr>
                  <a:t> upotrebljiva na jednoj procesorskoj jedinici). Nedostatak je u tome što, za veoma velike matrice, vrijeme izvršavanja može postati izuzetno dugo, jer nema raspodjele računa na više procesora.</a:t>
                </a:r>
              </a:p>
              <a:p>
                <a:endParaRPr lang="en-US" dirty="0"/>
              </a:p>
            </p:txBody>
          </p:sp>
        </mc:Choice>
        <mc:Fallback xmlns="">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smtClean="0">
                    <a:solidFill>
                      <a:schemeClr val="tx1"/>
                    </a:solidFill>
                    <a:effectLst/>
                    <a:latin typeface="+mn-lt"/>
                    <a:ea typeface="+mn-ea"/>
                    <a:cs typeface="+mn-cs"/>
                  </a:rPr>
                  <a:t>U sekvencijalnom izvođenju power iteracije, svi koraci se sprovode na jednom procesorskom jezgru ili u jednom procesu. Ovakav pristup je relativno jednostavan za implementaciju i dobro odgovara problemima srednje veličine. Sekvencijalna implementacija samo prati korake koje</a:t>
                </a:r>
                <a:r>
                  <a:rPr lang="en-US" sz="1200" kern="1200" baseline="0" smtClean="0">
                    <a:solidFill>
                      <a:schemeClr val="tx1"/>
                    </a:solidFill>
                    <a:effectLst/>
                    <a:latin typeface="+mn-lt"/>
                    <a:ea typeface="+mn-ea"/>
                    <a:cs typeface="+mn-cs"/>
                  </a:rPr>
                  <a:t> smo prosli u matematickoj osnovi.</a:t>
                </a:r>
                <a:r>
                  <a:rPr lang="en-US" sz="1200" kern="1200" smtClean="0">
                    <a:solidFill>
                      <a:schemeClr val="tx1"/>
                    </a:solidFill>
                    <a:effectLst/>
                    <a:latin typeface="+mn-lt"/>
                    <a:ea typeface="+mn-ea"/>
                    <a:cs typeface="+mn-cs"/>
                  </a:rPr>
                  <a:t> Prednosti sekvencijalnog pristupa uključuju laku implementaciju i relativno malu memorijsku složenost (sve dok je matrica </a:t>
                </a:r>
                <a:r>
                  <a:rPr lang="en-US" sz="1200" i="0" kern="1200">
                    <a:solidFill>
                      <a:schemeClr val="tx1"/>
                    </a:solidFill>
                    <a:effectLst/>
                    <a:latin typeface="+mn-lt"/>
                    <a:ea typeface="+mn-ea"/>
                    <a:cs typeface="+mn-cs"/>
                  </a:rPr>
                  <a:t>𝐴</a:t>
                </a:r>
                <a:r>
                  <a:rPr lang="en-US" sz="1200" kern="1200">
                    <a:solidFill>
                      <a:schemeClr val="tx1"/>
                    </a:solidFill>
                    <a:effectLst/>
                    <a:latin typeface="+mn-lt"/>
                    <a:ea typeface="+mn-ea"/>
                    <a:cs typeface="+mn-cs"/>
                  </a:rPr>
                  <a:t> upotrebljiva na jednoj procesorskoj jedinici). Nedostatak je u tome što, za veoma velike matrice, vrijeme izvršavanja može postati izuzetno dugo, jer nema raspodjele računa na više procesora.</a:t>
                </a:r>
              </a:p>
              <a:p>
                <a:endParaRPr lang="en-US" dirty="0"/>
              </a:p>
            </p:txBody>
          </p:sp>
        </mc:Fallback>
      </mc:AlternateContent>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a:prstGeom prst="rect">
            <a:avLst/>
          </a:prstGeom>
          <a:noFill/>
          <a:ln w="12700">
            <a:solidFill>
              <a:prstClr val="black"/>
            </a:solidFill>
          </a:ln>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a:xfrm>
                <a:off x="822325" y="7040563"/>
                <a:ext cx="6584950" cy="5761037"/>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smtClean="0">
                    <a:solidFill>
                      <a:schemeClr val="tx1"/>
                    </a:solidFill>
                    <a:effectLst/>
                    <a:latin typeface="+mn-lt"/>
                    <a:ea typeface="+mn-ea"/>
                    <a:cs typeface="+mn-cs"/>
                  </a:rPr>
                  <a:t>Klasična metoda stepene iteracije sastoji se od sukcesivnog množenja matrice i vektora, nakon čega slijedi normalizacija rezultujućeg vektora. Kako se radi o operacijama koje zahtijevaju značajna računanja (posebno za velike matrice dimenzija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𝑛</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𝑛</m:t>
                    </m:r>
                  </m:oMath>
                </a14:m>
                <a:r>
                  <a:rPr lang="en-US" sz="1200" kern="1200">
                    <a:solidFill>
                      <a:schemeClr val="tx1"/>
                    </a:solidFill>
                    <a:effectLst/>
                    <a:latin typeface="+mn-lt"/>
                    <a:ea typeface="+mn-ea"/>
                    <a:cs typeface="+mn-cs"/>
                  </a:rPr>
                  <a:t>), jasno je da bi paralelizacija algoritma mogla dovesti do značajnog ubrzanja procesa računanja dominantne svojstvene vrijednosti.</a:t>
                </a:r>
              </a:p>
              <a:p>
                <a:r>
                  <a:rPr lang="en-US" sz="1200" kern="1200" smtClean="0">
                    <a:solidFill>
                      <a:schemeClr val="tx1"/>
                    </a:solidFill>
                    <a:effectLst/>
                    <a:latin typeface="+mn-lt"/>
                    <a:ea typeface="+mn-ea"/>
                    <a:cs typeface="+mn-cs"/>
                  </a:rPr>
                  <a:t>Neka je zadana matrica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𝐴</m:t>
                    </m:r>
                    <m:r>
                      <a:rPr lang="en-US" sz="1200" i="1" kern="1200">
                        <a:solidFill>
                          <a:schemeClr val="tx1"/>
                        </a:solidFill>
                        <a:effectLst/>
                        <a:latin typeface="Cambria Math" panose="02040503050406030204" pitchFamily="18" charset="0"/>
                        <a:ea typeface="+mn-ea"/>
                        <a:cs typeface="+mn-cs"/>
                      </a:rPr>
                      <m:t>∈</m:t>
                    </m:r>
                    <m:sSup>
                      <m:sSupPr>
                        <m:ctrlPr>
                          <a:rPr lang="en-US" sz="1200" i="1" kern="1200">
                            <a:solidFill>
                              <a:schemeClr val="tx1"/>
                            </a:solidFill>
                            <a:effectLst/>
                            <a:latin typeface="Cambria Math" panose="02040503050406030204" pitchFamily="18" charset="0"/>
                            <a:ea typeface="+mn-ea"/>
                            <a:cs typeface="+mn-cs"/>
                          </a:rPr>
                        </m:ctrlPr>
                      </m:sSupPr>
                      <m:e>
                        <m:r>
                          <a:rPr lang="en-US" sz="1200" i="1" kern="1200">
                            <a:solidFill>
                              <a:schemeClr val="tx1"/>
                            </a:solidFill>
                            <a:effectLst/>
                            <a:latin typeface="Cambria Math" panose="02040503050406030204" pitchFamily="18" charset="0"/>
                            <a:ea typeface="+mn-ea"/>
                            <a:cs typeface="+mn-cs"/>
                          </a:rPr>
                          <m:t>𝑅</m:t>
                        </m:r>
                      </m:e>
                      <m:sup>
                        <m:r>
                          <a:rPr lang="en-US" sz="1200" i="1" kern="1200">
                            <a:solidFill>
                              <a:schemeClr val="tx1"/>
                            </a:solidFill>
                            <a:effectLst/>
                            <a:latin typeface="Cambria Math" panose="02040503050406030204" pitchFamily="18" charset="0"/>
                            <a:ea typeface="+mn-ea"/>
                            <a:cs typeface="+mn-cs"/>
                          </a:rPr>
                          <m:t>𝑛</m:t>
                        </m:r>
                        <m:r>
                          <a:rPr lang="en-US" sz="1200" i="1" kern="1200">
                            <a:solidFill>
                              <a:schemeClr val="tx1"/>
                            </a:solidFill>
                            <a:effectLst/>
                            <a:latin typeface="Cambria Math" panose="02040503050406030204" pitchFamily="18" charset="0"/>
                            <a:ea typeface="+mn-ea"/>
                            <a:cs typeface="+mn-cs"/>
                          </a:rPr>
                          <m:t>× </m:t>
                        </m:r>
                        <m:r>
                          <a:rPr lang="en-US" sz="1200" i="1" kern="1200">
                            <a:solidFill>
                              <a:schemeClr val="tx1"/>
                            </a:solidFill>
                            <a:effectLst/>
                            <a:latin typeface="Cambria Math" panose="02040503050406030204" pitchFamily="18" charset="0"/>
                            <a:ea typeface="+mn-ea"/>
                            <a:cs typeface="+mn-cs"/>
                          </a:rPr>
                          <m:t>𝑛</m:t>
                        </m:r>
                      </m:sup>
                    </m:sSup>
                  </m:oMath>
                </a14:m>
                <a:r>
                  <a:rPr lang="en-US" sz="1200" kern="1200">
                    <a:solidFill>
                      <a:schemeClr val="tx1"/>
                    </a:solidFill>
                    <a:effectLst/>
                    <a:latin typeface="+mn-lt"/>
                    <a:ea typeface="+mn-ea"/>
                    <a:cs typeface="+mn-cs"/>
                  </a:rPr>
                  <a:t> i početni vektor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0</m:t>
                        </m:r>
                      </m:sub>
                    </m:sSub>
                  </m:oMath>
                </a14:m>
                <a:r>
                  <a:rPr lang="en-US" sz="1200" kern="1200">
                    <a:solidFill>
                      <a:schemeClr val="tx1"/>
                    </a:solidFill>
                    <a:effectLst/>
                    <a:latin typeface="+mn-lt"/>
                    <a:ea typeface="+mn-ea"/>
                    <a:cs typeface="+mn-cs"/>
                  </a:rPr>
                  <a:t> ​. Matrica se dijeli na jednake dijelove između raspoloživih procesorskih jezgara. Pretpostavimo da imamo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𝑝</m:t>
                    </m:r>
                  </m:oMath>
                </a14:m>
                <a:r>
                  <a:rPr lang="en-US" sz="1200" kern="1200">
                    <a:solidFill>
                      <a:schemeClr val="tx1"/>
                    </a:solidFill>
                    <a:effectLst/>
                    <a:latin typeface="+mn-lt"/>
                    <a:ea typeface="+mn-ea"/>
                    <a:cs typeface="+mn-cs"/>
                  </a:rPr>
                  <a:t> procesora. Svaki procesor dobija dio matrice koji se sastoji od približno </a:t>
                </a:r>
                <a14:m>
                  <m:oMath xmlns:m="http://schemas.openxmlformats.org/officeDocument/2006/math">
                    <m:f>
                      <m:fPr>
                        <m:ctrlPr>
                          <a:rPr lang="en-US" sz="1200" i="1" kern="1200">
                            <a:solidFill>
                              <a:schemeClr val="tx1"/>
                            </a:solidFill>
                            <a:effectLst/>
                            <a:latin typeface="Cambria Math" panose="02040503050406030204" pitchFamily="18" charset="0"/>
                            <a:ea typeface="+mn-ea"/>
                            <a:cs typeface="+mn-cs"/>
                          </a:rPr>
                        </m:ctrlPr>
                      </m:fPr>
                      <m:num>
                        <m:r>
                          <a:rPr lang="en-US" sz="1200" i="1" kern="1200">
                            <a:solidFill>
                              <a:schemeClr val="tx1"/>
                            </a:solidFill>
                            <a:effectLst/>
                            <a:latin typeface="Cambria Math" panose="02040503050406030204" pitchFamily="18" charset="0"/>
                            <a:ea typeface="+mn-ea"/>
                            <a:cs typeface="+mn-cs"/>
                          </a:rPr>
                          <m:t>𝑛</m:t>
                        </m:r>
                      </m:num>
                      <m:den>
                        <m:r>
                          <a:rPr lang="en-US" sz="1200" i="1" kern="1200">
                            <a:solidFill>
                              <a:schemeClr val="tx1"/>
                            </a:solidFill>
                            <a:effectLst/>
                            <a:latin typeface="Cambria Math" panose="02040503050406030204" pitchFamily="18" charset="0"/>
                            <a:ea typeface="+mn-ea"/>
                            <a:cs typeface="+mn-cs"/>
                          </a:rPr>
                          <m:t>𝑝</m:t>
                        </m:r>
                      </m:den>
                    </m:f>
                  </m:oMath>
                </a14:m>
                <a:r>
                  <a:rPr lang="en-US" sz="1200" kern="1200">
                    <a:solidFill>
                      <a:schemeClr val="tx1"/>
                    </a:solidFill>
                    <a:effectLst/>
                    <a:latin typeface="+mn-lt"/>
                    <a:ea typeface="+mn-ea"/>
                    <a:cs typeface="+mn-cs"/>
                  </a:rPr>
                  <a:t> redova. Procesor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𝑃</m:t>
                        </m:r>
                      </m:e>
                      <m:sub>
                        <m:r>
                          <a:rPr lang="en-US" sz="1200" i="1" kern="1200">
                            <a:solidFill>
                              <a:schemeClr val="tx1"/>
                            </a:solidFill>
                            <a:effectLst/>
                            <a:latin typeface="Cambria Math" panose="02040503050406030204" pitchFamily="18" charset="0"/>
                            <a:ea typeface="+mn-ea"/>
                            <a:cs typeface="+mn-cs"/>
                          </a:rPr>
                          <m:t>𝑖</m:t>
                        </m:r>
                      </m:sub>
                    </m:sSub>
                    <m:r>
                      <a:rPr lang="en-US" sz="1200" i="1" kern="1200">
                        <a:solidFill>
                          <a:schemeClr val="tx1"/>
                        </a:solidFill>
                        <a:effectLst/>
                        <a:latin typeface="Cambria Math" panose="02040503050406030204" pitchFamily="18" charset="0"/>
                        <a:ea typeface="+mn-ea"/>
                        <a:cs typeface="+mn-cs"/>
                      </a:rPr>
                      <m:t> </m:t>
                    </m:r>
                  </m:oMath>
                </a14:m>
                <a:r>
                  <a:rPr lang="en-US" sz="1200" kern="1200">
                    <a:solidFill>
                      <a:schemeClr val="tx1"/>
                    </a:solidFill>
                    <a:effectLst/>
                    <a:latin typeface="+mn-lt"/>
                    <a:ea typeface="+mn-ea"/>
                    <a:cs typeface="+mn-cs"/>
                  </a:rPr>
                  <a:t> obrađuje redove od </a:t>
                </a:r>
                <a14:m>
                  <m:oMath xmlns:m="http://schemas.openxmlformats.org/officeDocument/2006/math">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−1</m:t>
                        </m:r>
                      </m:e>
                    </m:d>
                    <m:f>
                      <m:fPr>
                        <m:ctrlPr>
                          <a:rPr lang="en-US" sz="1200" i="1" kern="1200">
                            <a:solidFill>
                              <a:schemeClr val="tx1"/>
                            </a:solidFill>
                            <a:effectLst/>
                            <a:latin typeface="Cambria Math" panose="02040503050406030204" pitchFamily="18" charset="0"/>
                            <a:ea typeface="+mn-ea"/>
                            <a:cs typeface="+mn-cs"/>
                          </a:rPr>
                        </m:ctrlPr>
                      </m:fPr>
                      <m:num>
                        <m:r>
                          <a:rPr lang="en-US" sz="1200" i="1" kern="1200">
                            <a:solidFill>
                              <a:schemeClr val="tx1"/>
                            </a:solidFill>
                            <a:effectLst/>
                            <a:latin typeface="Cambria Math" panose="02040503050406030204" pitchFamily="18" charset="0"/>
                            <a:ea typeface="+mn-ea"/>
                            <a:cs typeface="+mn-cs"/>
                          </a:rPr>
                          <m:t>𝑛</m:t>
                        </m:r>
                      </m:num>
                      <m:den>
                        <m:r>
                          <a:rPr lang="en-US" sz="1200" i="1" kern="1200">
                            <a:solidFill>
                              <a:schemeClr val="tx1"/>
                            </a:solidFill>
                            <a:effectLst/>
                            <a:latin typeface="Cambria Math" panose="02040503050406030204" pitchFamily="18" charset="0"/>
                            <a:ea typeface="+mn-ea"/>
                            <a:cs typeface="+mn-cs"/>
                          </a:rPr>
                          <m:t>𝑝</m:t>
                        </m:r>
                      </m:den>
                    </m:f>
                    <m:r>
                      <a:rPr lang="en-US" sz="1200" i="1" kern="1200">
                        <a:solidFill>
                          <a:schemeClr val="tx1"/>
                        </a:solidFill>
                        <a:effectLst/>
                        <a:latin typeface="Cambria Math" panose="02040503050406030204" pitchFamily="18" charset="0"/>
                        <a:ea typeface="+mn-ea"/>
                        <a:cs typeface="+mn-cs"/>
                      </a:rPr>
                      <m:t> + 1 </m:t>
                    </m:r>
                  </m:oMath>
                </a14:m>
                <a:r>
                  <a:rPr lang="en-US" sz="1200" kern="1200">
                    <a:solidFill>
                      <a:schemeClr val="tx1"/>
                    </a:solidFill>
                    <a:effectLst/>
                    <a:latin typeface="+mn-lt"/>
                    <a:ea typeface="+mn-ea"/>
                    <a:cs typeface="+mn-cs"/>
                  </a:rPr>
                  <a:t>do</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 </m:t>
                    </m:r>
                    <m:r>
                      <a:rPr lang="en-US" sz="1200" i="1" kern="1200">
                        <a:solidFill>
                          <a:schemeClr val="tx1"/>
                        </a:solidFill>
                        <a:effectLst/>
                        <a:latin typeface="Cambria Math" panose="02040503050406030204" pitchFamily="18" charset="0"/>
                        <a:ea typeface="+mn-ea"/>
                        <a:cs typeface="+mn-cs"/>
                      </a:rPr>
                      <m:t>𝑖</m:t>
                    </m:r>
                    <m:f>
                      <m:fPr>
                        <m:ctrlPr>
                          <a:rPr lang="en-US" sz="1200" i="1" kern="1200">
                            <a:solidFill>
                              <a:schemeClr val="tx1"/>
                            </a:solidFill>
                            <a:effectLst/>
                            <a:latin typeface="Cambria Math" panose="02040503050406030204" pitchFamily="18" charset="0"/>
                            <a:ea typeface="+mn-ea"/>
                            <a:cs typeface="+mn-cs"/>
                          </a:rPr>
                        </m:ctrlPr>
                      </m:fPr>
                      <m:num>
                        <m:r>
                          <a:rPr lang="en-US" sz="1200" i="1" kern="1200">
                            <a:solidFill>
                              <a:schemeClr val="tx1"/>
                            </a:solidFill>
                            <a:effectLst/>
                            <a:latin typeface="Cambria Math" panose="02040503050406030204" pitchFamily="18" charset="0"/>
                            <a:ea typeface="+mn-ea"/>
                            <a:cs typeface="+mn-cs"/>
                          </a:rPr>
                          <m:t>𝑛</m:t>
                        </m:r>
                      </m:num>
                      <m:den>
                        <m:r>
                          <a:rPr lang="en-US" sz="1200" i="1" kern="1200">
                            <a:solidFill>
                              <a:schemeClr val="tx1"/>
                            </a:solidFill>
                            <a:effectLst/>
                            <a:latin typeface="Cambria Math" panose="02040503050406030204" pitchFamily="18" charset="0"/>
                            <a:ea typeface="+mn-ea"/>
                            <a:cs typeface="+mn-cs"/>
                          </a:rPr>
                          <m:t>𝑝</m:t>
                        </m:r>
                      </m:den>
                    </m:f>
                  </m:oMath>
                </a14:m>
                <a:r>
                  <a:rPr lang="en-US" sz="1200" kern="1200">
                    <a:solidFill>
                      <a:schemeClr val="tx1"/>
                    </a:solidFill>
                    <a:effectLst/>
                    <a:latin typeface="+mn-lt"/>
                    <a:ea typeface="+mn-ea"/>
                    <a:cs typeface="+mn-cs"/>
                  </a:rPr>
                  <a:t>. Svaki procesor nezavisno računa svoj dio rezultujućeg vektora. Preciznije, za iteraciju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𝑘</m:t>
                    </m:r>
                  </m:oMath>
                </a14:m>
                <a:r>
                  <a:rPr lang="en-US" sz="1200" kern="1200">
                    <a:solidFill>
                      <a:schemeClr val="tx1"/>
                    </a:solidFill>
                    <a:effectLst/>
                    <a:latin typeface="+mn-lt"/>
                    <a:ea typeface="+mn-ea"/>
                    <a:cs typeface="+mn-cs"/>
                  </a:rPr>
                  <a:t> svaki procesor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𝑃</m:t>
                        </m:r>
                      </m:e>
                      <m:sub>
                        <m:r>
                          <a:rPr lang="en-US" sz="1200" i="1" kern="1200">
                            <a:solidFill>
                              <a:schemeClr val="tx1"/>
                            </a:solidFill>
                            <a:effectLst/>
                            <a:latin typeface="Cambria Math" panose="02040503050406030204" pitchFamily="18" charset="0"/>
                            <a:ea typeface="+mn-ea"/>
                            <a:cs typeface="+mn-cs"/>
                          </a:rPr>
                          <m:t>𝑖</m:t>
                        </m:r>
                      </m:sub>
                    </m:sSub>
                  </m:oMath>
                </a14:m>
                <a:r>
                  <a:rPr lang="en-US" sz="1200" kern="1200">
                    <a:solidFill>
                      <a:schemeClr val="tx1"/>
                    </a:solidFill>
                    <a:effectLst/>
                    <a:latin typeface="+mn-lt"/>
                    <a:ea typeface="+mn-ea"/>
                    <a:cs typeface="+mn-cs"/>
                  </a:rPr>
                  <a:t>​ računa:</a:t>
                </a:r>
              </a:p>
              <a:p>
                <a:pPr/>
                <a14:m>
                  <m:oMathPara xmlns:m="http://schemas.openxmlformats.org/officeDocument/2006/math">
                    <m:oMathParaPr>
                      <m:jc m:val="centerGroup"/>
                    </m:oMathParaPr>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𝑦</m:t>
                          </m:r>
                        </m:e>
                        <m:sub>
                          <m:r>
                            <a:rPr lang="en-US" sz="1200" i="1" kern="1200">
                              <a:solidFill>
                                <a:schemeClr val="tx1"/>
                              </a:solidFill>
                              <a:effectLst/>
                              <a:latin typeface="Cambria Math" panose="02040503050406030204" pitchFamily="18" charset="0"/>
                              <a:ea typeface="+mn-ea"/>
                              <a:cs typeface="+mn-cs"/>
                            </a:rPr>
                            <m:t>𝑘𝑖</m:t>
                          </m:r>
                        </m:sub>
                      </m:sSub>
                      <m:r>
                        <a:rPr lang="en-US" sz="1200" i="1"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𝐴</m:t>
                          </m:r>
                        </m:e>
                        <m:sub>
                          <m:r>
                            <a:rPr lang="en-US" sz="1200" i="1" kern="1200">
                              <a:solidFill>
                                <a:schemeClr val="tx1"/>
                              </a:solidFill>
                              <a:effectLst/>
                              <a:latin typeface="Cambria Math" panose="02040503050406030204" pitchFamily="18" charset="0"/>
                              <a:ea typeface="+mn-ea"/>
                              <a:cs typeface="+mn-cs"/>
                            </a:rPr>
                            <m:t>𝑖</m:t>
                          </m:r>
                        </m:sub>
                      </m:sSub>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sub>
                      </m:sSub>
                    </m:oMath>
                  </m:oMathPara>
                </a14:m>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gdje je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𝐴</m:t>
                        </m:r>
                      </m:e>
                      <m:sub>
                        <m:r>
                          <a:rPr lang="en-US" sz="1200" i="1" kern="1200">
                            <a:solidFill>
                              <a:schemeClr val="tx1"/>
                            </a:solidFill>
                            <a:effectLst/>
                            <a:latin typeface="Cambria Math" panose="02040503050406030204" pitchFamily="18" charset="0"/>
                            <a:ea typeface="+mn-ea"/>
                            <a:cs typeface="+mn-cs"/>
                          </a:rPr>
                          <m:t>𝑖</m:t>
                        </m:r>
                      </m:sub>
                    </m:sSub>
                  </m:oMath>
                </a14:m>
                <a:r>
                  <a:rPr lang="en-US" sz="1200" kern="1200">
                    <a:solidFill>
                      <a:schemeClr val="tx1"/>
                    </a:solidFill>
                    <a:effectLst/>
                    <a:latin typeface="+mn-lt"/>
                    <a:ea typeface="+mn-ea"/>
                    <a:cs typeface="+mn-cs"/>
                  </a:rPr>
                  <a:t>​ dio matrice A koji pripada procesoru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𝑃</m:t>
                        </m:r>
                      </m:e>
                      <m:sub>
                        <m:r>
                          <a:rPr lang="en-US" sz="1200" i="1" kern="1200">
                            <a:solidFill>
                              <a:schemeClr val="tx1"/>
                            </a:solidFill>
                            <a:effectLst/>
                            <a:latin typeface="Cambria Math" panose="02040503050406030204" pitchFamily="18" charset="0"/>
                            <a:ea typeface="+mn-ea"/>
                            <a:cs typeface="+mn-cs"/>
                          </a:rPr>
                          <m:t>𝑖</m:t>
                        </m:r>
                      </m:sub>
                    </m:sSub>
                  </m:oMath>
                </a14:m>
                <a:r>
                  <a:rPr lang="en-US" sz="1200" kern="1200">
                    <a:solidFill>
                      <a:schemeClr val="tx1"/>
                    </a:solidFill>
                    <a:effectLst/>
                    <a:latin typeface="+mn-lt"/>
                    <a:ea typeface="+mn-ea"/>
                    <a:cs typeface="+mn-cs"/>
                  </a:rPr>
                  <a:t>​, a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sub>
                    </m:sSub>
                  </m:oMath>
                </a14:m>
                <a:r>
                  <a:rPr lang="en-US" sz="1200" kern="1200">
                    <a:solidFill>
                      <a:schemeClr val="tx1"/>
                    </a:solidFill>
                    <a:effectLst/>
                    <a:latin typeface="+mn-lt"/>
                    <a:ea typeface="+mn-ea"/>
                    <a:cs typeface="+mn-cs"/>
                  </a:rPr>
                  <a:t>​ je prethodno izračunati (ili početni) vektor. Ovaj korak zahtijeva lokalne proračune na svakom procesoru, bez potrebe za međusobnom komunikacijom među procesorima</a:t>
                </a:r>
                <a:endParaRPr lang="en-US"/>
              </a:p>
            </p:txBody>
          </p:sp>
        </mc:Choice>
        <mc:Fallback xmlns="">
          <p:sp>
            <p:nvSpPr>
              <p:cNvPr id="3" name="Notes Placeholder 2"/>
              <p:cNvSpPr>
                <a:spLocks noGrp="1"/>
              </p:cNvSpPr>
              <p:nvPr>
                <p:ph type="body" idx="1"/>
              </p:nvPr>
            </p:nvSpPr>
            <p:spPr>
              <a:xfrm>
                <a:off x="822325" y="7040563"/>
                <a:ext cx="6584950" cy="5761037"/>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smtClean="0">
                    <a:solidFill>
                      <a:schemeClr val="tx1"/>
                    </a:solidFill>
                    <a:effectLst/>
                    <a:latin typeface="+mn-lt"/>
                    <a:ea typeface="+mn-ea"/>
                    <a:cs typeface="+mn-cs"/>
                  </a:rPr>
                  <a:t>Klasična metoda stepene iteracije sastoji se od sukcesivnog množenja matrice i vektora, nakon čega slijedi normalizacija rezultujućeg vektora. Kako se radi o operacijama koje zahtijevaju značajna računanja (posebno za velike matrice dimenzija </a:t>
                </a:r>
                <a:r>
                  <a:rPr lang="en-US" sz="1200" i="0" kern="1200">
                    <a:solidFill>
                      <a:schemeClr val="tx1"/>
                    </a:solidFill>
                    <a:effectLst/>
                    <a:latin typeface="+mn-lt"/>
                    <a:ea typeface="+mn-ea"/>
                    <a:cs typeface="+mn-cs"/>
                  </a:rPr>
                  <a:t>𝑛×𝑛</a:t>
                </a:r>
                <a:r>
                  <a:rPr lang="en-US" sz="1200" kern="1200">
                    <a:solidFill>
                      <a:schemeClr val="tx1"/>
                    </a:solidFill>
                    <a:effectLst/>
                    <a:latin typeface="+mn-lt"/>
                    <a:ea typeface="+mn-ea"/>
                    <a:cs typeface="+mn-cs"/>
                  </a:rPr>
                  <a:t>), jasno je da bi paralelizacija algoritma mogla dovesti do značajnog ubrzanja procesa računanja dominantne svojstvene vrijednosti.</a:t>
                </a:r>
              </a:p>
              <a:p>
                <a:r>
                  <a:rPr lang="en-US" sz="1200" kern="1200" smtClean="0">
                    <a:solidFill>
                      <a:schemeClr val="tx1"/>
                    </a:solidFill>
                    <a:effectLst/>
                    <a:latin typeface="+mn-lt"/>
                    <a:ea typeface="+mn-ea"/>
                    <a:cs typeface="+mn-cs"/>
                  </a:rPr>
                  <a:t>Neka je zadana matrica </a:t>
                </a:r>
                <a:r>
                  <a:rPr lang="en-US" sz="1200" i="0" kern="1200">
                    <a:solidFill>
                      <a:schemeClr val="tx1"/>
                    </a:solidFill>
                    <a:effectLst/>
                    <a:latin typeface="+mn-lt"/>
                    <a:ea typeface="+mn-ea"/>
                    <a:cs typeface="+mn-cs"/>
                  </a:rPr>
                  <a:t>𝐴∈𝑅^(𝑛× 𝑛)</a:t>
                </a:r>
                <a:r>
                  <a:rPr lang="en-US" sz="1200" kern="1200">
                    <a:solidFill>
                      <a:schemeClr val="tx1"/>
                    </a:solidFill>
                    <a:effectLst/>
                    <a:latin typeface="+mn-lt"/>
                    <a:ea typeface="+mn-ea"/>
                    <a:cs typeface="+mn-cs"/>
                  </a:rPr>
                  <a:t> i početni vektor </a:t>
                </a:r>
                <a:r>
                  <a:rPr lang="en-US" sz="1200" i="0" kern="1200">
                    <a:solidFill>
                      <a:schemeClr val="tx1"/>
                    </a:solidFill>
                    <a:effectLst/>
                    <a:latin typeface="+mn-lt"/>
                    <a:ea typeface="+mn-ea"/>
                    <a:cs typeface="+mn-cs"/>
                  </a:rPr>
                  <a:t>𝑏_0</a:t>
                </a:r>
                <a:r>
                  <a:rPr lang="en-US" sz="1200" kern="1200">
                    <a:solidFill>
                      <a:schemeClr val="tx1"/>
                    </a:solidFill>
                    <a:effectLst/>
                    <a:latin typeface="+mn-lt"/>
                    <a:ea typeface="+mn-ea"/>
                    <a:cs typeface="+mn-cs"/>
                  </a:rPr>
                  <a:t> ​. Matrica se dijeli na jednake dijelove između raspoloživih procesorskih jezgara. Pretpostavimo da imamo </a:t>
                </a:r>
                <a:r>
                  <a:rPr lang="en-US" sz="1200" i="0" kern="1200">
                    <a:solidFill>
                      <a:schemeClr val="tx1"/>
                    </a:solidFill>
                    <a:effectLst/>
                    <a:latin typeface="+mn-lt"/>
                    <a:ea typeface="+mn-ea"/>
                    <a:cs typeface="+mn-cs"/>
                  </a:rPr>
                  <a:t>𝑝</a:t>
                </a:r>
                <a:r>
                  <a:rPr lang="en-US" sz="1200" kern="1200">
                    <a:solidFill>
                      <a:schemeClr val="tx1"/>
                    </a:solidFill>
                    <a:effectLst/>
                    <a:latin typeface="+mn-lt"/>
                    <a:ea typeface="+mn-ea"/>
                    <a:cs typeface="+mn-cs"/>
                  </a:rPr>
                  <a:t> procesora. Svaki procesor dobija dio matrice koji se sastoji od približno </a:t>
                </a:r>
                <a:r>
                  <a:rPr lang="en-US" sz="1200" i="0" kern="1200">
                    <a:solidFill>
                      <a:schemeClr val="tx1"/>
                    </a:solidFill>
                    <a:effectLst/>
                    <a:latin typeface="+mn-lt"/>
                    <a:ea typeface="+mn-ea"/>
                    <a:cs typeface="+mn-cs"/>
                  </a:rPr>
                  <a:t>𝑛/𝑝</a:t>
                </a:r>
                <a:r>
                  <a:rPr lang="en-US" sz="1200" kern="1200">
                    <a:solidFill>
                      <a:schemeClr val="tx1"/>
                    </a:solidFill>
                    <a:effectLst/>
                    <a:latin typeface="+mn-lt"/>
                    <a:ea typeface="+mn-ea"/>
                    <a:cs typeface="+mn-cs"/>
                  </a:rPr>
                  <a:t> redova. Procesor </a:t>
                </a:r>
                <a:r>
                  <a:rPr lang="en-US" sz="1200" i="0" kern="1200">
                    <a:solidFill>
                      <a:schemeClr val="tx1"/>
                    </a:solidFill>
                    <a:effectLst/>
                    <a:latin typeface="+mn-lt"/>
                    <a:ea typeface="+mn-ea"/>
                    <a:cs typeface="+mn-cs"/>
                  </a:rPr>
                  <a:t>𝑃_𝑖  </a:t>
                </a:r>
                <a:r>
                  <a:rPr lang="en-US" sz="1200" kern="1200">
                    <a:solidFill>
                      <a:schemeClr val="tx1"/>
                    </a:solidFill>
                    <a:effectLst/>
                    <a:latin typeface="+mn-lt"/>
                    <a:ea typeface="+mn-ea"/>
                    <a:cs typeface="+mn-cs"/>
                  </a:rPr>
                  <a:t> obrađuje redove od </a:t>
                </a:r>
                <a:r>
                  <a:rPr lang="en-US" sz="1200" i="0" kern="1200">
                    <a:solidFill>
                      <a:schemeClr val="tx1"/>
                    </a:solidFill>
                    <a:effectLst/>
                    <a:latin typeface="+mn-lt"/>
                    <a:ea typeface="+mn-ea"/>
                    <a:cs typeface="+mn-cs"/>
                  </a:rPr>
                  <a:t>(𝑖−1)  𝑛/𝑝  + 1 </a:t>
                </a:r>
                <a:r>
                  <a:rPr lang="en-US" sz="1200" kern="1200">
                    <a:solidFill>
                      <a:schemeClr val="tx1"/>
                    </a:solidFill>
                    <a:effectLst/>
                    <a:latin typeface="+mn-lt"/>
                    <a:ea typeface="+mn-ea"/>
                    <a:cs typeface="+mn-cs"/>
                  </a:rPr>
                  <a:t>do</a:t>
                </a:r>
                <a:r>
                  <a:rPr lang="en-US" sz="1200" i="0" kern="1200">
                    <a:solidFill>
                      <a:schemeClr val="tx1"/>
                    </a:solidFill>
                    <a:effectLst/>
                    <a:latin typeface="+mn-lt"/>
                    <a:ea typeface="+mn-ea"/>
                    <a:cs typeface="+mn-cs"/>
                  </a:rPr>
                  <a:t> 𝑖 𝑛/𝑝</a:t>
                </a:r>
                <a:r>
                  <a:rPr lang="en-US" sz="1200" kern="1200">
                    <a:solidFill>
                      <a:schemeClr val="tx1"/>
                    </a:solidFill>
                    <a:effectLst/>
                    <a:latin typeface="+mn-lt"/>
                    <a:ea typeface="+mn-ea"/>
                    <a:cs typeface="+mn-cs"/>
                  </a:rPr>
                  <a:t>. Svaki procesor nezavisno računa svoj dio rezultujućeg vektora. Preciznije, za iteraciju </a:t>
                </a:r>
                <a:r>
                  <a:rPr lang="en-US" sz="1200" i="0" kern="1200">
                    <a:solidFill>
                      <a:schemeClr val="tx1"/>
                    </a:solidFill>
                    <a:effectLst/>
                    <a:latin typeface="+mn-lt"/>
                    <a:ea typeface="+mn-ea"/>
                    <a:cs typeface="+mn-cs"/>
                  </a:rPr>
                  <a:t>𝑘</a:t>
                </a:r>
                <a:r>
                  <a:rPr lang="en-US" sz="1200" kern="1200">
                    <a:solidFill>
                      <a:schemeClr val="tx1"/>
                    </a:solidFill>
                    <a:effectLst/>
                    <a:latin typeface="+mn-lt"/>
                    <a:ea typeface="+mn-ea"/>
                    <a:cs typeface="+mn-cs"/>
                  </a:rPr>
                  <a:t> svaki procesor </a:t>
                </a:r>
                <a:r>
                  <a:rPr lang="en-US" sz="1200" i="0" kern="1200">
                    <a:solidFill>
                      <a:schemeClr val="tx1"/>
                    </a:solidFill>
                    <a:effectLst/>
                    <a:latin typeface="+mn-lt"/>
                    <a:ea typeface="+mn-ea"/>
                    <a:cs typeface="+mn-cs"/>
                  </a:rPr>
                  <a:t>𝑃_𝑖</a:t>
                </a:r>
                <a:r>
                  <a:rPr lang="en-US" sz="1200" kern="1200">
                    <a:solidFill>
                      <a:schemeClr val="tx1"/>
                    </a:solidFill>
                    <a:effectLst/>
                    <a:latin typeface="+mn-lt"/>
                    <a:ea typeface="+mn-ea"/>
                    <a:cs typeface="+mn-cs"/>
                  </a:rPr>
                  <a:t>​ računa:</a:t>
                </a:r>
              </a:p>
              <a:p>
                <a:r>
                  <a:rPr lang="en-US" sz="1200" i="0" kern="1200">
                    <a:solidFill>
                      <a:schemeClr val="tx1"/>
                    </a:solidFill>
                    <a:effectLst/>
                    <a:latin typeface="+mn-lt"/>
                    <a:ea typeface="+mn-ea"/>
                    <a:cs typeface="+mn-cs"/>
                  </a:rPr>
                  <a:t>𝑦_𝑘𝑖=𝐴_𝑖 𝑏_𝑘</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gdje je </a:t>
                </a:r>
                <a:r>
                  <a:rPr lang="en-US" sz="1200" i="0" kern="1200">
                    <a:solidFill>
                      <a:schemeClr val="tx1"/>
                    </a:solidFill>
                    <a:effectLst/>
                    <a:latin typeface="+mn-lt"/>
                    <a:ea typeface="+mn-ea"/>
                    <a:cs typeface="+mn-cs"/>
                  </a:rPr>
                  <a:t>𝐴_𝑖</a:t>
                </a:r>
                <a:r>
                  <a:rPr lang="en-US" sz="1200" kern="1200">
                    <a:solidFill>
                      <a:schemeClr val="tx1"/>
                    </a:solidFill>
                    <a:effectLst/>
                    <a:latin typeface="+mn-lt"/>
                    <a:ea typeface="+mn-ea"/>
                    <a:cs typeface="+mn-cs"/>
                  </a:rPr>
                  <a:t>​ dio matrice A koji pripada procesoru </a:t>
                </a:r>
                <a:r>
                  <a:rPr lang="en-US" sz="1200" i="0" kern="1200">
                    <a:solidFill>
                      <a:schemeClr val="tx1"/>
                    </a:solidFill>
                    <a:effectLst/>
                    <a:latin typeface="+mn-lt"/>
                    <a:ea typeface="+mn-ea"/>
                    <a:cs typeface="+mn-cs"/>
                  </a:rPr>
                  <a:t>𝑃_𝑖</a:t>
                </a:r>
                <a:r>
                  <a:rPr lang="en-US" sz="1200" kern="1200">
                    <a:solidFill>
                      <a:schemeClr val="tx1"/>
                    </a:solidFill>
                    <a:effectLst/>
                    <a:latin typeface="+mn-lt"/>
                    <a:ea typeface="+mn-ea"/>
                    <a:cs typeface="+mn-cs"/>
                  </a:rPr>
                  <a:t>​, a </a:t>
                </a:r>
                <a:r>
                  <a:rPr lang="en-US" sz="1200" i="0" kern="1200">
                    <a:solidFill>
                      <a:schemeClr val="tx1"/>
                    </a:solidFill>
                    <a:effectLst/>
                    <a:latin typeface="+mn-lt"/>
                    <a:ea typeface="+mn-ea"/>
                    <a:cs typeface="+mn-cs"/>
                  </a:rPr>
                  <a:t>𝑏_𝑘</a:t>
                </a:r>
                <a:r>
                  <a:rPr lang="en-US" sz="1200" kern="1200">
                    <a:solidFill>
                      <a:schemeClr val="tx1"/>
                    </a:solidFill>
                    <a:effectLst/>
                    <a:latin typeface="+mn-lt"/>
                    <a:ea typeface="+mn-ea"/>
                    <a:cs typeface="+mn-cs"/>
                  </a:rPr>
                  <a:t>​ je prethodno izračunati (ili početni) vektor. Ovaj korak zahtijeva lokalne proračune na svakom procesoru, bez potrebe za međusobnom komunikacijom među procesorima</a:t>
                </a:r>
                <a:endParaRPr lang="en-US"/>
              </a:p>
            </p:txBody>
          </p:sp>
        </mc:Fallback>
      </mc:AlternateContent>
    </p:spTree>
    <p:extLst>
      <p:ext uri="{BB962C8B-B14F-4D97-AF65-F5344CB8AC3E}">
        <p14:creationId xmlns:p14="http://schemas.microsoft.com/office/powerpoint/2010/main" val="15035130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a:prstGeom prst="rect">
            <a:avLst/>
          </a:prstGeom>
          <a:noFill/>
          <a:ln w="12700">
            <a:solidFill>
              <a:prstClr val="black"/>
            </a:solidFill>
          </a:ln>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a:xfrm>
                <a:off x="822325" y="7040563"/>
                <a:ext cx="6584950" cy="5761037"/>
              </a:xfrm>
              <a:prstGeom prst="rect">
                <a:avLst/>
              </a:prstGeom>
            </p:spPr>
            <p:txBody>
              <a:bodyPr/>
              <a:lstStyle/>
              <a:p>
                <a:r>
                  <a:rPr lang="en-US" sz="1200" kern="1200" smtClean="0">
                    <a:solidFill>
                      <a:schemeClr val="tx1"/>
                    </a:solidFill>
                    <a:effectLst/>
                    <a:latin typeface="+mn-lt"/>
                    <a:ea typeface="+mn-ea"/>
                    <a:cs typeface="+mn-cs"/>
                  </a:rPr>
                  <a:t>Zatim slijedi paralelna normalizacija vektora. Da bismo dobili novi vektor iteracije, neophodno je izvršiti globalnu normalizaciju. Kako je vektor raspodijeljen na procesore, najprije svaki procesor izračunava parcijalnu normu:</a:t>
                </a:r>
              </a:p>
              <a:p>
                <a:pPr/>
                <a14:m>
                  <m:oMathPara xmlns:m="http://schemas.openxmlformats.org/officeDocument/2006/math">
                    <m:oMathParaPr>
                      <m:jc m:val="centerGroup"/>
                    </m:oMathParaPr>
                    <m:oMath xmlns:m="http://schemas.openxmlformats.org/officeDocument/2006/math">
                      <m:sSup>
                        <m:sSupPr>
                          <m:ctrlPr>
                            <a:rPr lang="en-US" sz="1200" i="1" kern="1200">
                              <a:solidFill>
                                <a:schemeClr val="tx1"/>
                              </a:solidFill>
                              <a:effectLst/>
                              <a:latin typeface="Cambria Math" panose="02040503050406030204" pitchFamily="18" charset="0"/>
                              <a:ea typeface="+mn-ea"/>
                              <a:cs typeface="+mn-cs"/>
                            </a:rPr>
                          </m:ctrlPr>
                        </m:sSupPr>
                        <m:e>
                          <m:d>
                            <m:dPr>
                              <m:begChr m:val="‖"/>
                              <m:endChr m:val="‖"/>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𝑦</m:t>
                                  </m:r>
                                </m:e>
                                <m:sub>
                                  <m:r>
                                    <a:rPr lang="en-US" sz="1200" i="1" kern="1200">
                                      <a:solidFill>
                                        <a:schemeClr val="tx1"/>
                                      </a:solidFill>
                                      <a:effectLst/>
                                      <a:latin typeface="Cambria Math" panose="02040503050406030204" pitchFamily="18" charset="0"/>
                                      <a:ea typeface="+mn-ea"/>
                                      <a:cs typeface="+mn-cs"/>
                                    </a:rPr>
                                    <m:t>𝑘</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𝑖</m:t>
                                  </m:r>
                                </m:sub>
                              </m:sSub>
                              <m:r>
                                <a:rPr lang="en-US" sz="1200" i="1" kern="1200">
                                  <a:solidFill>
                                    <a:schemeClr val="tx1"/>
                                  </a:solidFill>
                                  <a:effectLst/>
                                  <a:latin typeface="Cambria Math" panose="02040503050406030204" pitchFamily="18" charset="0"/>
                                  <a:ea typeface="+mn-ea"/>
                                  <a:cs typeface="+mn-cs"/>
                                </a:rPr>
                                <m:t> </m:t>
                              </m:r>
                            </m:e>
                          </m:d>
                        </m:e>
                        <m:sup>
                          <m:r>
                            <a:rPr lang="en-US" sz="1200" i="1" kern="1200">
                              <a:solidFill>
                                <a:schemeClr val="tx1"/>
                              </a:solidFill>
                              <a:effectLst/>
                              <a:latin typeface="Cambria Math" panose="02040503050406030204" pitchFamily="18" charset="0"/>
                              <a:ea typeface="+mn-ea"/>
                              <a:cs typeface="+mn-cs"/>
                            </a:rPr>
                            <m:t>2</m:t>
                          </m:r>
                        </m:sup>
                      </m:sSup>
                      <m:r>
                        <a:rPr lang="en-US" sz="1200" i="1" kern="1200">
                          <a:solidFill>
                            <a:schemeClr val="tx1"/>
                          </a:solidFill>
                          <a:effectLst/>
                          <a:latin typeface="Cambria Math" panose="02040503050406030204" pitchFamily="18" charset="0"/>
                          <a:ea typeface="+mn-ea"/>
                          <a:cs typeface="+mn-cs"/>
                        </a:rPr>
                        <m:t>= </m:t>
                      </m:r>
                      <m:nary>
                        <m:naryPr>
                          <m:chr m:val="∑"/>
                          <m:limLoc m:val="undOvr"/>
                          <m:ctrlPr>
                            <a:rPr lang="en-US" sz="1200" i="1" kern="1200">
                              <a:solidFill>
                                <a:schemeClr val="tx1"/>
                              </a:solidFill>
                              <a:effectLst/>
                              <a:latin typeface="Cambria Math" panose="02040503050406030204" pitchFamily="18" charset="0"/>
                              <a:ea typeface="+mn-ea"/>
                              <a:cs typeface="+mn-cs"/>
                            </a:rPr>
                          </m:ctrlPr>
                        </m:naryPr>
                        <m:sub>
                          <m:r>
                            <a:rPr lang="en-US" sz="1200" i="1" kern="1200">
                              <a:solidFill>
                                <a:schemeClr val="tx1"/>
                              </a:solidFill>
                              <a:effectLst/>
                              <a:latin typeface="Cambria Math" panose="02040503050406030204" pitchFamily="18" charset="0"/>
                              <a:ea typeface="+mn-ea"/>
                              <a:cs typeface="+mn-cs"/>
                            </a:rPr>
                            <m:t>𝑗</m:t>
                          </m:r>
                          <m:r>
                            <a:rPr lang="en-US" sz="1200" i="1" kern="1200">
                              <a:solidFill>
                                <a:schemeClr val="tx1"/>
                              </a:solidFill>
                              <a:effectLst/>
                              <a:latin typeface="Cambria Math" panose="02040503050406030204" pitchFamily="18" charset="0"/>
                              <a:ea typeface="+mn-ea"/>
                              <a:cs typeface="+mn-cs"/>
                            </a:rPr>
                            <m:t>=</m:t>
                          </m:r>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1</m:t>
                              </m:r>
                            </m:e>
                          </m:d>
                          <m:f>
                            <m:fPr>
                              <m:ctrlPr>
                                <a:rPr lang="en-US" sz="1200" i="1" kern="1200">
                                  <a:solidFill>
                                    <a:schemeClr val="tx1"/>
                                  </a:solidFill>
                                  <a:effectLst/>
                                  <a:latin typeface="Cambria Math" panose="02040503050406030204" pitchFamily="18" charset="0"/>
                                  <a:ea typeface="+mn-ea"/>
                                  <a:cs typeface="+mn-cs"/>
                                </a:rPr>
                              </m:ctrlPr>
                            </m:fPr>
                            <m:num>
                              <m:r>
                                <a:rPr lang="en-US" sz="1200" i="1" kern="1200">
                                  <a:solidFill>
                                    <a:schemeClr val="tx1"/>
                                  </a:solidFill>
                                  <a:effectLst/>
                                  <a:latin typeface="Cambria Math" panose="02040503050406030204" pitchFamily="18" charset="0"/>
                                  <a:ea typeface="+mn-ea"/>
                                  <a:cs typeface="+mn-cs"/>
                                </a:rPr>
                                <m:t>𝑛</m:t>
                              </m:r>
                            </m:num>
                            <m:den>
                              <m:r>
                                <a:rPr lang="en-US" sz="1200" i="1" kern="1200">
                                  <a:solidFill>
                                    <a:schemeClr val="tx1"/>
                                  </a:solidFill>
                                  <a:effectLst/>
                                  <a:latin typeface="Cambria Math" panose="02040503050406030204" pitchFamily="18" charset="0"/>
                                  <a:ea typeface="+mn-ea"/>
                                  <a:cs typeface="+mn-cs"/>
                                </a:rPr>
                                <m:t>𝑝</m:t>
                              </m:r>
                            </m:den>
                          </m:f>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1</m:t>
                          </m:r>
                        </m:sub>
                        <m:sup>
                          <m:r>
                            <a:rPr lang="en-US" sz="1200" i="1" kern="1200">
                              <a:solidFill>
                                <a:schemeClr val="tx1"/>
                              </a:solidFill>
                              <a:effectLst/>
                              <a:latin typeface="Cambria Math" panose="02040503050406030204" pitchFamily="18" charset="0"/>
                              <a:ea typeface="+mn-ea"/>
                              <a:cs typeface="+mn-cs"/>
                            </a:rPr>
                            <m:t>𝑖</m:t>
                          </m:r>
                          <m:f>
                            <m:fPr>
                              <m:ctrlPr>
                                <a:rPr lang="en-US" sz="1200" i="1" kern="1200">
                                  <a:solidFill>
                                    <a:schemeClr val="tx1"/>
                                  </a:solidFill>
                                  <a:effectLst/>
                                  <a:latin typeface="Cambria Math" panose="02040503050406030204" pitchFamily="18" charset="0"/>
                                  <a:ea typeface="+mn-ea"/>
                                  <a:cs typeface="+mn-cs"/>
                                </a:rPr>
                              </m:ctrlPr>
                            </m:fPr>
                            <m:num>
                              <m:r>
                                <a:rPr lang="en-US" sz="1200" i="1" kern="1200">
                                  <a:solidFill>
                                    <a:schemeClr val="tx1"/>
                                  </a:solidFill>
                                  <a:effectLst/>
                                  <a:latin typeface="Cambria Math" panose="02040503050406030204" pitchFamily="18" charset="0"/>
                                  <a:ea typeface="+mn-ea"/>
                                  <a:cs typeface="+mn-cs"/>
                                </a:rPr>
                                <m:t>𝑛</m:t>
                              </m:r>
                            </m:num>
                            <m:den>
                              <m:r>
                                <a:rPr lang="en-US" sz="1200" i="1" kern="1200">
                                  <a:solidFill>
                                    <a:schemeClr val="tx1"/>
                                  </a:solidFill>
                                  <a:effectLst/>
                                  <a:latin typeface="Cambria Math" panose="02040503050406030204" pitchFamily="18" charset="0"/>
                                  <a:ea typeface="+mn-ea"/>
                                  <a:cs typeface="+mn-cs"/>
                                </a:rPr>
                                <m:t>𝑝</m:t>
                              </m:r>
                            </m:den>
                          </m:f>
                        </m:sup>
                        <m:e>
                          <m:sSup>
                            <m:sSupPr>
                              <m:ctrlPr>
                                <a:rPr lang="en-US" sz="1200" i="1" kern="1200">
                                  <a:solidFill>
                                    <a:schemeClr val="tx1"/>
                                  </a:solidFill>
                                  <a:effectLst/>
                                  <a:latin typeface="Cambria Math" panose="02040503050406030204" pitchFamily="18" charset="0"/>
                                  <a:ea typeface="+mn-ea"/>
                                  <a:cs typeface="+mn-cs"/>
                                </a:rPr>
                              </m:ctrlPr>
                            </m:sSupPr>
                            <m:e>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𝑦</m:t>
                                      </m:r>
                                    </m:e>
                                    <m:sub>
                                      <m:r>
                                        <a:rPr lang="en-US" sz="1200" i="1" kern="1200">
                                          <a:solidFill>
                                            <a:schemeClr val="tx1"/>
                                          </a:solidFill>
                                          <a:effectLst/>
                                          <a:latin typeface="Cambria Math" panose="02040503050406030204" pitchFamily="18" charset="0"/>
                                          <a:ea typeface="+mn-ea"/>
                                          <a:cs typeface="+mn-cs"/>
                                        </a:rPr>
                                        <m:t>𝑘</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𝑗</m:t>
                                      </m:r>
                                    </m:sub>
                                  </m:sSub>
                                </m:e>
                              </m:d>
                            </m:e>
                            <m:sup>
                              <m:r>
                                <a:rPr lang="en-US" sz="1200" i="1" kern="1200">
                                  <a:solidFill>
                                    <a:schemeClr val="tx1"/>
                                  </a:solidFill>
                                  <a:effectLst/>
                                  <a:latin typeface="Cambria Math" panose="02040503050406030204" pitchFamily="18" charset="0"/>
                                  <a:ea typeface="+mn-ea"/>
                                  <a:cs typeface="+mn-cs"/>
                                </a:rPr>
                                <m:t>2</m:t>
                              </m:r>
                            </m:sup>
                          </m:sSup>
                        </m:e>
                      </m:nary>
                    </m:oMath>
                  </m:oMathPara>
                </a14:m>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Nakon što svaki procesor izračuna svoju parcijalnu normu, slijedi globalna redukcija:	</a:t>
                </a:r>
              </a:p>
              <a:p>
                <a:pPr/>
                <a14:m>
                  <m:oMathPara xmlns:m="http://schemas.openxmlformats.org/officeDocument/2006/math">
                    <m:oMathParaPr>
                      <m:jc m:val="centerGroup"/>
                    </m:oMathParaPr>
                    <m:oMath xmlns:m="http://schemas.openxmlformats.org/officeDocument/2006/math">
                      <m:d>
                        <m:dPr>
                          <m:begChr m:val="‖"/>
                          <m:endChr m:val="‖"/>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𝑦</m:t>
                              </m:r>
                            </m:e>
                            <m:sub>
                              <m:r>
                                <a:rPr lang="en-US" sz="1200" i="1" kern="1200">
                                  <a:solidFill>
                                    <a:schemeClr val="tx1"/>
                                  </a:solidFill>
                                  <a:effectLst/>
                                  <a:latin typeface="Cambria Math" panose="02040503050406030204" pitchFamily="18" charset="0"/>
                                  <a:ea typeface="+mn-ea"/>
                                  <a:cs typeface="+mn-cs"/>
                                </a:rPr>
                                <m:t>𝑘</m:t>
                              </m:r>
                              <m:r>
                                <a:rPr lang="en-US" sz="1200" i="1" kern="1200">
                                  <a:solidFill>
                                    <a:schemeClr val="tx1"/>
                                  </a:solidFill>
                                  <a:effectLst/>
                                  <a:latin typeface="Cambria Math" panose="02040503050406030204" pitchFamily="18" charset="0"/>
                                  <a:ea typeface="+mn-ea"/>
                                  <a:cs typeface="+mn-cs"/>
                                </a:rPr>
                                <m:t> </m:t>
                              </m:r>
                            </m:sub>
                          </m:sSub>
                        </m:e>
                      </m:d>
                      <m:r>
                        <a:rPr lang="en-US" sz="1200" i="1" kern="1200">
                          <a:solidFill>
                            <a:schemeClr val="tx1"/>
                          </a:solidFill>
                          <a:effectLst/>
                          <a:latin typeface="Cambria Math" panose="02040503050406030204" pitchFamily="18" charset="0"/>
                          <a:ea typeface="+mn-ea"/>
                          <a:cs typeface="+mn-cs"/>
                        </a:rPr>
                        <m:t>= </m:t>
                      </m:r>
                      <m:rad>
                        <m:radPr>
                          <m:degHide m:val="on"/>
                          <m:ctrlPr>
                            <a:rPr lang="en-US" sz="1200" i="1" kern="1200">
                              <a:solidFill>
                                <a:schemeClr val="tx1"/>
                              </a:solidFill>
                              <a:effectLst/>
                              <a:latin typeface="Cambria Math" panose="02040503050406030204" pitchFamily="18" charset="0"/>
                              <a:ea typeface="+mn-ea"/>
                              <a:cs typeface="+mn-cs"/>
                            </a:rPr>
                          </m:ctrlPr>
                        </m:radPr>
                        <m:deg/>
                        <m:e>
                          <m:nary>
                            <m:naryPr>
                              <m:chr m:val="∑"/>
                              <m:ctrlPr>
                                <a:rPr lang="en-US" sz="1200" i="1" kern="1200">
                                  <a:solidFill>
                                    <a:schemeClr val="tx1"/>
                                  </a:solidFill>
                                  <a:effectLst/>
                                  <a:latin typeface="Cambria Math" panose="02040503050406030204" pitchFamily="18" charset="0"/>
                                  <a:ea typeface="+mn-ea"/>
                                  <a:cs typeface="+mn-cs"/>
                                </a:rPr>
                              </m:ctrlPr>
                            </m:naryPr>
                            <m:sub>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1</m:t>
                              </m:r>
                            </m:sub>
                            <m:sup>
                              <m:r>
                                <a:rPr lang="en-US" sz="1200" i="1" kern="1200">
                                  <a:solidFill>
                                    <a:schemeClr val="tx1"/>
                                  </a:solidFill>
                                  <a:effectLst/>
                                  <a:latin typeface="Cambria Math" panose="02040503050406030204" pitchFamily="18" charset="0"/>
                                  <a:ea typeface="+mn-ea"/>
                                  <a:cs typeface="+mn-cs"/>
                                </a:rPr>
                                <m:t>𝑝</m:t>
                              </m:r>
                            </m:sup>
                            <m:e>
                              <m:sSup>
                                <m:sSupPr>
                                  <m:ctrlPr>
                                    <a:rPr lang="en-US" sz="1200" i="1" kern="1200">
                                      <a:solidFill>
                                        <a:schemeClr val="tx1"/>
                                      </a:solidFill>
                                      <a:effectLst/>
                                      <a:latin typeface="Cambria Math" panose="02040503050406030204" pitchFamily="18" charset="0"/>
                                      <a:ea typeface="+mn-ea"/>
                                      <a:cs typeface="+mn-cs"/>
                                    </a:rPr>
                                  </m:ctrlPr>
                                </m:sSupPr>
                                <m:e>
                                  <m:d>
                                    <m:dPr>
                                      <m:begChr m:val="‖"/>
                                      <m:endChr m:val="‖"/>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𝑦</m:t>
                                          </m:r>
                                        </m:e>
                                        <m:sub>
                                          <m:r>
                                            <a:rPr lang="en-US" sz="1200" i="1" kern="1200">
                                              <a:solidFill>
                                                <a:schemeClr val="tx1"/>
                                              </a:solidFill>
                                              <a:effectLst/>
                                              <a:latin typeface="Cambria Math" panose="02040503050406030204" pitchFamily="18" charset="0"/>
                                              <a:ea typeface="+mn-ea"/>
                                              <a:cs typeface="+mn-cs"/>
                                            </a:rPr>
                                            <m:t>𝑘</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𝑖</m:t>
                                          </m:r>
                                        </m:sub>
                                      </m:sSub>
                                    </m:e>
                                  </m:d>
                                </m:e>
                                <m:sup>
                                  <m:r>
                                    <a:rPr lang="en-US" sz="1200" i="1" kern="1200">
                                      <a:solidFill>
                                        <a:schemeClr val="tx1"/>
                                      </a:solidFill>
                                      <a:effectLst/>
                                      <a:latin typeface="Cambria Math" panose="02040503050406030204" pitchFamily="18" charset="0"/>
                                      <a:ea typeface="+mn-ea"/>
                                      <a:cs typeface="+mn-cs"/>
                                    </a:rPr>
                                    <m:t>2</m:t>
                                  </m:r>
                                </m:sup>
                              </m:sSup>
                            </m:e>
                          </m:nary>
                        </m:e>
                      </m:rad>
                    </m:oMath>
                  </m:oMathPara>
                </a14:m>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Za ovaj korak neophodna je međusobna komunikacija (npr. MPI_Allreduce operacija ako koristimo MPI biblioteku). </a:t>
                </a:r>
                <a:endParaRPr lang="en-US"/>
              </a:p>
            </p:txBody>
          </p:sp>
        </mc:Choice>
        <mc:Fallback xmlns="">
          <p:sp>
            <p:nvSpPr>
              <p:cNvPr id="3" name="Notes Placeholder 2"/>
              <p:cNvSpPr>
                <a:spLocks noGrp="1"/>
              </p:cNvSpPr>
              <p:nvPr>
                <p:ph type="body" idx="1"/>
              </p:nvPr>
            </p:nvSpPr>
            <p:spPr>
              <a:xfrm>
                <a:off x="822325" y="7040563"/>
                <a:ext cx="6584950" cy="5761037"/>
              </a:xfrm>
              <a:prstGeom prst="rect">
                <a:avLst/>
              </a:prstGeom>
            </p:spPr>
            <p:txBody>
              <a:bodyPr/>
              <a:lstStyle/>
              <a:p>
                <a:r>
                  <a:rPr lang="en-US" sz="1200" kern="1200" smtClean="0">
                    <a:solidFill>
                      <a:schemeClr val="tx1"/>
                    </a:solidFill>
                    <a:effectLst/>
                    <a:latin typeface="+mn-lt"/>
                    <a:ea typeface="+mn-ea"/>
                    <a:cs typeface="+mn-cs"/>
                  </a:rPr>
                  <a:t>Zatim slijedi paralelna normalizacija vektora. Da bismo dobili novi vektor iteracije, neophodno je izvršiti globalnu normalizaciju. Kako je vektor raspodijeljen na procesore, najprije svaki procesor izračunava parcijalnu normu:</a:t>
                </a:r>
              </a:p>
              <a:p>
                <a:r>
                  <a:rPr lang="en-US" sz="1200" i="0" kern="1200">
                    <a:solidFill>
                      <a:schemeClr val="tx1"/>
                    </a:solidFill>
                    <a:effectLst/>
                    <a:latin typeface="+mn-lt"/>
                    <a:ea typeface="+mn-ea"/>
                    <a:cs typeface="+mn-cs"/>
                  </a:rPr>
                  <a:t>‖𝑦_(𝑘,𝑖)  ‖^2= ∑1_(𝑗=(𝑖−1)  𝑛/𝑝+1)^(𝑖 𝑛/𝑝)▒(𝑦_(𝑘,𝑖,𝑗) )^2 </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Nakon što svaki procesor izračuna svoju parcijalnu normu, slijedi globalna redukcija:	</a:t>
                </a:r>
              </a:p>
              <a:p>
                <a:r>
                  <a:rPr lang="en-US" sz="1200" i="0" kern="1200">
                    <a:solidFill>
                      <a:schemeClr val="tx1"/>
                    </a:solidFill>
                    <a:effectLst/>
                    <a:latin typeface="+mn-lt"/>
                    <a:ea typeface="+mn-ea"/>
                    <a:cs typeface="+mn-cs"/>
                  </a:rPr>
                  <a:t>‖𝑦_(𝑘 ) ‖= √(∑_(𝑖=1)^𝑝▒‖𝑦_(𝑘,𝑖) ‖^2 )</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Za ovaj korak neophodna je međusobna komunikacija (npr. MPI_Allreduce operacija ako koristimo MPI biblioteku). </a:t>
                </a:r>
                <a:endParaRPr lang="en-US"/>
              </a:p>
            </p:txBody>
          </p:sp>
        </mc:Fallback>
      </mc:AlternateContent>
    </p:spTree>
    <p:extLst>
      <p:ext uri="{BB962C8B-B14F-4D97-AF65-F5344CB8AC3E}">
        <p14:creationId xmlns:p14="http://schemas.microsoft.com/office/powerpoint/2010/main" val="37229102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a:prstGeom prst="rect">
            <a:avLst/>
          </a:prstGeom>
          <a:noFill/>
          <a:ln w="12700">
            <a:solidFill>
              <a:prstClr val="black"/>
            </a:solidFill>
          </a:ln>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a:xfrm>
                <a:off x="822325" y="7040563"/>
                <a:ext cx="6584950" cy="5761037"/>
              </a:xfrm>
              <a:prstGeom prst="rect">
                <a:avLst/>
              </a:prstGeom>
            </p:spPr>
            <p:txBody>
              <a:bodyPr/>
              <a:lstStyle/>
              <a:p>
                <a:r>
                  <a:rPr lang="en-US" sz="1200" kern="1200" smtClean="0">
                    <a:solidFill>
                      <a:schemeClr val="tx1"/>
                    </a:solidFill>
                    <a:effectLst/>
                    <a:latin typeface="+mn-lt"/>
                    <a:ea typeface="+mn-ea"/>
                    <a:cs typeface="+mn-cs"/>
                  </a:rPr>
                  <a:t>Zatim svaki procesor normalizuje svoj dio vektora lokalno koristeći globalnu normu:</a:t>
                </a:r>
              </a:p>
              <a:p>
                <a:pPr/>
                <a14:m>
                  <m:oMathPara xmlns:m="http://schemas.openxmlformats.org/officeDocument/2006/math">
                    <m:oMathParaPr>
                      <m:jc m:val="centerGroup"/>
                    </m:oMathParaPr>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r>
                            <a:rPr lang="en-US" sz="1200" i="1" kern="1200">
                              <a:solidFill>
                                <a:schemeClr val="tx1"/>
                              </a:solidFill>
                              <a:effectLst/>
                              <a:latin typeface="Cambria Math" panose="02040503050406030204" pitchFamily="18" charset="0"/>
                              <a:ea typeface="+mn-ea"/>
                              <a:cs typeface="+mn-cs"/>
                            </a:rPr>
                            <m:t>+1,</m:t>
                          </m:r>
                          <m:r>
                            <a:rPr lang="en-US" sz="1200" i="1" kern="1200">
                              <a:solidFill>
                                <a:schemeClr val="tx1"/>
                              </a:solidFill>
                              <a:effectLst/>
                              <a:latin typeface="Cambria Math" panose="02040503050406030204" pitchFamily="18" charset="0"/>
                              <a:ea typeface="+mn-ea"/>
                              <a:cs typeface="+mn-cs"/>
                            </a:rPr>
                            <m:t>𝑖</m:t>
                          </m:r>
                        </m:sub>
                      </m:sSub>
                      <m:r>
                        <a:rPr lang="en-US" sz="1200" i="1" kern="1200">
                          <a:solidFill>
                            <a:schemeClr val="tx1"/>
                          </a:solidFill>
                          <a:effectLst/>
                          <a:latin typeface="Cambria Math" panose="02040503050406030204" pitchFamily="18" charset="0"/>
                          <a:ea typeface="+mn-ea"/>
                          <a:cs typeface="+mn-cs"/>
                        </a:rPr>
                        <m:t>=</m:t>
                      </m:r>
                      <m:f>
                        <m:fPr>
                          <m:ctrlPr>
                            <a:rPr lang="en-US" sz="1200" i="1" kern="1200">
                              <a:solidFill>
                                <a:schemeClr val="tx1"/>
                              </a:solidFill>
                              <a:effectLst/>
                              <a:latin typeface="Cambria Math" panose="02040503050406030204" pitchFamily="18" charset="0"/>
                              <a:ea typeface="+mn-ea"/>
                              <a:cs typeface="+mn-cs"/>
                            </a:rPr>
                          </m:ctrlPr>
                        </m:fPr>
                        <m:num>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𝑦</m:t>
                              </m:r>
                            </m:e>
                            <m:sub>
                              <m:r>
                                <a:rPr lang="en-US" sz="1200" i="1" kern="1200">
                                  <a:solidFill>
                                    <a:schemeClr val="tx1"/>
                                  </a:solidFill>
                                  <a:effectLst/>
                                  <a:latin typeface="Cambria Math" panose="02040503050406030204" pitchFamily="18" charset="0"/>
                                  <a:ea typeface="+mn-ea"/>
                                  <a:cs typeface="+mn-cs"/>
                                </a:rPr>
                                <m:t>𝑘</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𝑖</m:t>
                              </m:r>
                            </m:sub>
                          </m:sSub>
                        </m:num>
                        <m:den>
                          <m:d>
                            <m:dPr>
                              <m:begChr m:val="‖"/>
                              <m:endChr m:val="‖"/>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𝑦</m:t>
                                  </m:r>
                                </m:e>
                                <m:sub>
                                  <m:r>
                                    <a:rPr lang="en-US" sz="1200" i="1" kern="1200">
                                      <a:solidFill>
                                        <a:schemeClr val="tx1"/>
                                      </a:solidFill>
                                      <a:effectLst/>
                                      <a:latin typeface="Cambria Math" panose="02040503050406030204" pitchFamily="18" charset="0"/>
                                      <a:ea typeface="+mn-ea"/>
                                      <a:cs typeface="+mn-cs"/>
                                    </a:rPr>
                                    <m:t>𝑘</m:t>
                                  </m:r>
                                </m:sub>
                              </m:sSub>
                            </m:e>
                          </m:d>
                        </m:den>
                      </m:f>
                    </m:oMath>
                  </m:oMathPara>
                </a14:m>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Nakon toga se vrši provjera kriterijuma konvergencije. Za provjeru konvergencije potrebno je porediti novi vektor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r>
                          <a:rPr lang="en-US" sz="1200" i="1" kern="1200">
                            <a:solidFill>
                              <a:schemeClr val="tx1"/>
                            </a:solidFill>
                            <a:effectLst/>
                            <a:latin typeface="Cambria Math" panose="02040503050406030204" pitchFamily="18" charset="0"/>
                            <a:ea typeface="+mn-ea"/>
                            <a:cs typeface="+mn-cs"/>
                          </a:rPr>
                          <m:t>+1</m:t>
                        </m:r>
                      </m:sub>
                    </m:sSub>
                  </m:oMath>
                </a14:m>
                <a:r>
                  <a:rPr lang="en-US" sz="1200" kern="1200">
                    <a:solidFill>
                      <a:schemeClr val="tx1"/>
                    </a:solidFill>
                    <a:effectLst/>
                    <a:latin typeface="+mn-lt"/>
                    <a:ea typeface="+mn-ea"/>
                    <a:cs typeface="+mn-cs"/>
                  </a:rPr>
                  <a:t>​ sa prethodnim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sub>
                    </m:sSub>
                  </m:oMath>
                </a14:m>
                <a:r>
                  <a:rPr lang="en-US" sz="1200" kern="1200">
                    <a:solidFill>
                      <a:schemeClr val="tx1"/>
                    </a:solidFill>
                    <a:effectLst/>
                    <a:latin typeface="+mn-lt"/>
                    <a:ea typeface="+mn-ea"/>
                    <a:cs typeface="+mn-cs"/>
                  </a:rPr>
                  <a:t>​. Svaki procesor računa lokalnu razliku vektora: </a:t>
                </a:r>
                <a14:m>
                  <m:oMath xmlns:m="http://schemas.openxmlformats.org/officeDocument/2006/math">
                    <m:sSup>
                      <m:sSupPr>
                        <m:ctrlPr>
                          <a:rPr lang="en-US" sz="1200" i="1" kern="1200">
                            <a:solidFill>
                              <a:schemeClr val="tx1"/>
                            </a:solidFill>
                            <a:effectLst/>
                            <a:latin typeface="Cambria Math" panose="02040503050406030204" pitchFamily="18" charset="0"/>
                            <a:ea typeface="+mn-ea"/>
                            <a:cs typeface="+mn-cs"/>
                          </a:rPr>
                        </m:ctrlPr>
                      </m:sSupPr>
                      <m:e>
                        <m:d>
                          <m:dPr>
                            <m:begChr m:val="‖"/>
                            <m:endChr m:val="‖"/>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r>
                                  <a:rPr lang="en-US" sz="1200" i="1" kern="1200">
                                    <a:solidFill>
                                      <a:schemeClr val="tx1"/>
                                    </a:solidFill>
                                    <a:effectLst/>
                                    <a:latin typeface="Cambria Math" panose="02040503050406030204" pitchFamily="18" charset="0"/>
                                    <a:ea typeface="+mn-ea"/>
                                    <a:cs typeface="+mn-cs"/>
                                  </a:rPr>
                                  <m:t>+1,</m:t>
                                </m:r>
                                <m:r>
                                  <a:rPr lang="en-US" sz="1200" i="1" kern="1200">
                                    <a:solidFill>
                                      <a:schemeClr val="tx1"/>
                                    </a:solidFill>
                                    <a:effectLst/>
                                    <a:latin typeface="Cambria Math" panose="02040503050406030204" pitchFamily="18" charset="0"/>
                                    <a:ea typeface="+mn-ea"/>
                                    <a:cs typeface="+mn-cs"/>
                                  </a:rPr>
                                  <m:t>𝑖</m:t>
                                </m:r>
                              </m:sub>
                            </m:sSub>
                            <m:r>
                              <a:rPr lang="en-US" sz="1200" i="1"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𝑖</m:t>
                                </m:r>
                              </m:sub>
                            </m:sSub>
                          </m:e>
                        </m:d>
                      </m:e>
                      <m:sup>
                        <m:r>
                          <a:rPr lang="en-US" sz="1200" i="1" kern="1200">
                            <a:solidFill>
                              <a:schemeClr val="tx1"/>
                            </a:solidFill>
                            <a:effectLst/>
                            <a:latin typeface="Cambria Math" panose="02040503050406030204" pitchFamily="18" charset="0"/>
                            <a:ea typeface="+mn-ea"/>
                            <a:cs typeface="+mn-cs"/>
                          </a:rPr>
                          <m:t>2</m:t>
                        </m:r>
                      </m:sup>
                    </m:sSup>
                  </m:oMath>
                </a14:m>
                <a:r>
                  <a:rPr lang="en-US" sz="1200" kern="1200">
                    <a:solidFill>
                      <a:schemeClr val="tx1"/>
                    </a:solidFill>
                    <a:effectLst/>
                    <a:latin typeface="+mn-lt"/>
                    <a:ea typeface="+mn-ea"/>
                    <a:cs typeface="+mn-cs"/>
                  </a:rPr>
                  <a:t>.</a:t>
                </a:r>
                <a:endParaRPr lang="en-US"/>
              </a:p>
            </p:txBody>
          </p:sp>
        </mc:Choice>
        <mc:Fallback xmlns="">
          <p:sp>
            <p:nvSpPr>
              <p:cNvPr id="3" name="Notes Placeholder 2"/>
              <p:cNvSpPr>
                <a:spLocks noGrp="1"/>
              </p:cNvSpPr>
              <p:nvPr>
                <p:ph type="body" idx="1"/>
              </p:nvPr>
            </p:nvSpPr>
            <p:spPr>
              <a:xfrm>
                <a:off x="822325" y="7040563"/>
                <a:ext cx="6584950" cy="5761037"/>
              </a:xfrm>
              <a:prstGeom prst="rect">
                <a:avLst/>
              </a:prstGeom>
            </p:spPr>
            <p:txBody>
              <a:bodyPr/>
              <a:lstStyle/>
              <a:p>
                <a:r>
                  <a:rPr lang="en-US" sz="1200" kern="1200" smtClean="0">
                    <a:solidFill>
                      <a:schemeClr val="tx1"/>
                    </a:solidFill>
                    <a:effectLst/>
                    <a:latin typeface="+mn-lt"/>
                    <a:ea typeface="+mn-ea"/>
                    <a:cs typeface="+mn-cs"/>
                  </a:rPr>
                  <a:t>Zatim svaki procesor normalizuje svoj dio vektora lokalno koristeći globalnu normu:</a:t>
                </a:r>
              </a:p>
              <a:p>
                <a:r>
                  <a:rPr lang="en-US" sz="1200" i="0" kern="1200">
                    <a:solidFill>
                      <a:schemeClr val="tx1"/>
                    </a:solidFill>
                    <a:effectLst/>
                    <a:latin typeface="+mn-lt"/>
                    <a:ea typeface="+mn-ea"/>
                    <a:cs typeface="+mn-cs"/>
                  </a:rPr>
                  <a:t>𝑏_(𝑘+1,𝑖)=𝑦_(𝑘,𝑖)/‖𝑦_𝑘 ‖ </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Nakon toga se vrši provjera kriterijuma konvergencije. Za provjeru konvergencije potrebno je porediti novi vektor </a:t>
                </a:r>
                <a:r>
                  <a:rPr lang="en-US" sz="1200" i="0" kern="1200">
                    <a:solidFill>
                      <a:schemeClr val="tx1"/>
                    </a:solidFill>
                    <a:effectLst/>
                    <a:latin typeface="+mn-lt"/>
                    <a:ea typeface="+mn-ea"/>
                    <a:cs typeface="+mn-cs"/>
                  </a:rPr>
                  <a:t>𝑏_(𝑘+1)</a:t>
                </a:r>
                <a:r>
                  <a:rPr lang="en-US" sz="1200" kern="1200">
                    <a:solidFill>
                      <a:schemeClr val="tx1"/>
                    </a:solidFill>
                    <a:effectLst/>
                    <a:latin typeface="+mn-lt"/>
                    <a:ea typeface="+mn-ea"/>
                    <a:cs typeface="+mn-cs"/>
                  </a:rPr>
                  <a:t>​ sa prethodnim </a:t>
                </a:r>
                <a:r>
                  <a:rPr lang="en-US" sz="1200" i="0" kern="1200">
                    <a:solidFill>
                      <a:schemeClr val="tx1"/>
                    </a:solidFill>
                    <a:effectLst/>
                    <a:latin typeface="+mn-lt"/>
                    <a:ea typeface="+mn-ea"/>
                    <a:cs typeface="+mn-cs"/>
                  </a:rPr>
                  <a:t>𝑏_𝑘</a:t>
                </a:r>
                <a:r>
                  <a:rPr lang="en-US" sz="1200" kern="1200">
                    <a:solidFill>
                      <a:schemeClr val="tx1"/>
                    </a:solidFill>
                    <a:effectLst/>
                    <a:latin typeface="+mn-lt"/>
                    <a:ea typeface="+mn-ea"/>
                    <a:cs typeface="+mn-cs"/>
                  </a:rPr>
                  <a:t>​. Svaki procesor računa lokalnu razliku vektora: </a:t>
                </a:r>
                <a:r>
                  <a:rPr lang="en-US" sz="1200" i="0" kern="1200">
                    <a:solidFill>
                      <a:schemeClr val="tx1"/>
                    </a:solidFill>
                    <a:effectLst/>
                    <a:latin typeface="+mn-lt"/>
                    <a:ea typeface="+mn-ea"/>
                    <a:cs typeface="+mn-cs"/>
                  </a:rPr>
                  <a:t>‖𝑏_(𝑘+1,𝑖)− 𝑏_(𝑘,𝑖) ‖^2</a:t>
                </a:r>
                <a:r>
                  <a:rPr lang="en-US" sz="1200" kern="1200">
                    <a:solidFill>
                      <a:schemeClr val="tx1"/>
                    </a:solidFill>
                    <a:effectLst/>
                    <a:latin typeface="+mn-lt"/>
                    <a:ea typeface="+mn-ea"/>
                    <a:cs typeface="+mn-cs"/>
                  </a:rPr>
                  <a:t>.</a:t>
                </a:r>
                <a:endParaRPr lang="en-US"/>
              </a:p>
            </p:txBody>
          </p:sp>
        </mc:Fallback>
      </mc:AlternateContent>
    </p:spTree>
    <p:extLst>
      <p:ext uri="{BB962C8B-B14F-4D97-AF65-F5344CB8AC3E}">
        <p14:creationId xmlns:p14="http://schemas.microsoft.com/office/powerpoint/2010/main" val="28543554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a:prstGeom prst="rect">
            <a:avLst/>
          </a:prstGeom>
          <a:noFill/>
          <a:ln w="12700">
            <a:solidFill>
              <a:prstClr val="black"/>
            </a:solidFill>
          </a:ln>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a:xfrm>
                <a:off x="822325" y="7040563"/>
                <a:ext cx="6584950" cy="5761037"/>
              </a:xfrm>
              <a:prstGeom prst="rect">
                <a:avLst/>
              </a:prstGeom>
            </p:spPr>
            <p:txBody>
              <a:bodyPr/>
              <a:lstStyle/>
              <a:p>
                <a:r>
                  <a:rPr lang="en-US" sz="1200" kern="1200" smtClean="0">
                    <a:solidFill>
                      <a:schemeClr val="tx1"/>
                    </a:solidFill>
                    <a:effectLst/>
                    <a:latin typeface="+mn-lt"/>
                    <a:ea typeface="+mn-ea"/>
                    <a:cs typeface="+mn-cs"/>
                  </a:rPr>
                  <a:t>Potom slijedi još jedna globalna redukcija za izračunavanje ukupne razlike:</a:t>
                </a:r>
              </a:p>
              <a:p>
                <a:pPr/>
                <a14:m>
                  <m:oMathPara xmlns:m="http://schemas.openxmlformats.org/officeDocument/2006/math">
                    <m:oMathParaPr>
                      <m:jc m:val="centerGroup"/>
                    </m:oMathParaPr>
                    <m:oMath xmlns:m="http://schemas.openxmlformats.org/officeDocument/2006/math">
                      <m:r>
                        <a:rPr lang="en-US" sz="1200" i="1" kern="1200">
                          <a:solidFill>
                            <a:schemeClr val="tx1"/>
                          </a:solidFill>
                          <a:effectLst/>
                          <a:latin typeface="Cambria Math" panose="02040503050406030204" pitchFamily="18" charset="0"/>
                          <a:ea typeface="+mn-ea"/>
                          <a:cs typeface="+mn-cs"/>
                        </a:rPr>
                        <m:t>‖ </m:t>
                      </m:r>
                      <m:r>
                        <a:rPr lang="en-US" sz="1200" i="1" kern="1200">
                          <a:solidFill>
                            <a:schemeClr val="tx1"/>
                          </a:solidFill>
                          <a:effectLst/>
                          <a:latin typeface="Cambria Math" panose="02040503050406030204" pitchFamily="18" charset="0"/>
                          <a:ea typeface="+mn-ea"/>
                          <a:cs typeface="+mn-cs"/>
                        </a:rPr>
                        <m:t>𝑏</m:t>
                      </m:r>
                      <m:sSub>
                        <m:sSubPr>
                          <m:ctrlPr>
                            <a:rPr lang="en-US" sz="1200" i="1" kern="1200">
                              <a:solidFill>
                                <a:schemeClr val="tx1"/>
                              </a:solidFill>
                              <a:effectLst/>
                              <a:latin typeface="Cambria Math" panose="02040503050406030204" pitchFamily="18" charset="0"/>
                              <a:ea typeface="+mn-ea"/>
                              <a:cs typeface="+mn-cs"/>
                            </a:rPr>
                          </m:ctrlPr>
                        </m:sSubPr>
                        <m:e>
                          <m:r>
                            <a:rPr lang="en-US" sz="1200" kern="1200">
                              <a:solidFill>
                                <a:schemeClr val="tx1"/>
                              </a:solidFill>
                              <a:effectLst/>
                              <a:latin typeface="Cambria Math" panose="02040503050406030204" pitchFamily="18" charset="0"/>
                              <a:ea typeface="+mn-ea"/>
                              <a:cs typeface="+mn-cs"/>
                            </a:rPr>
                            <m:t>­</m:t>
                          </m:r>
                        </m:e>
                        <m:sub>
                          <m:r>
                            <a:rPr lang="en-US" sz="1200" i="1" kern="1200">
                              <a:solidFill>
                                <a:schemeClr val="tx1"/>
                              </a:solidFill>
                              <a:effectLst/>
                              <a:latin typeface="Cambria Math" panose="02040503050406030204" pitchFamily="18" charset="0"/>
                              <a:ea typeface="+mn-ea"/>
                              <a:cs typeface="+mn-cs"/>
                            </a:rPr>
                            <m:t>𝑘</m:t>
                          </m:r>
                          <m:r>
                            <a:rPr lang="en-US" sz="1200" i="1" kern="1200">
                              <a:solidFill>
                                <a:schemeClr val="tx1"/>
                              </a:solidFill>
                              <a:effectLst/>
                              <a:latin typeface="Cambria Math" panose="02040503050406030204" pitchFamily="18" charset="0"/>
                              <a:ea typeface="+mn-ea"/>
                              <a:cs typeface="+mn-cs"/>
                            </a:rPr>
                            <m:t>+1</m:t>
                          </m:r>
                        </m:sub>
                      </m:sSub>
                      <m:r>
                        <a:rPr lang="en-US" sz="1200" i="1"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sub>
                      </m:sSub>
                      <m:r>
                        <a:rPr lang="en-US" sz="1200" i="1" kern="1200">
                          <a:solidFill>
                            <a:schemeClr val="tx1"/>
                          </a:solidFill>
                          <a:effectLst/>
                          <a:latin typeface="Cambria Math" panose="02040503050406030204" pitchFamily="18" charset="0"/>
                          <a:ea typeface="+mn-ea"/>
                          <a:cs typeface="+mn-cs"/>
                        </a:rPr>
                        <m:t> ‖ =</m:t>
                      </m:r>
                      <m:rad>
                        <m:radPr>
                          <m:degHide m:val="on"/>
                          <m:ctrlPr>
                            <a:rPr lang="en-US" sz="1200" i="1" kern="1200">
                              <a:solidFill>
                                <a:schemeClr val="tx1"/>
                              </a:solidFill>
                              <a:effectLst/>
                              <a:latin typeface="Cambria Math" panose="02040503050406030204" pitchFamily="18" charset="0"/>
                              <a:ea typeface="+mn-ea"/>
                              <a:cs typeface="+mn-cs"/>
                            </a:rPr>
                          </m:ctrlPr>
                        </m:radPr>
                        <m:deg/>
                        <m:e>
                          <m:nary>
                            <m:naryPr>
                              <m:chr m:val="∑"/>
                              <m:limLoc m:val="undOvr"/>
                              <m:ctrlPr>
                                <a:rPr lang="en-US" sz="1200" i="1" kern="1200">
                                  <a:solidFill>
                                    <a:schemeClr val="tx1"/>
                                  </a:solidFill>
                                  <a:effectLst/>
                                  <a:latin typeface="Cambria Math" panose="02040503050406030204" pitchFamily="18" charset="0"/>
                                  <a:ea typeface="+mn-ea"/>
                                  <a:cs typeface="+mn-cs"/>
                                </a:rPr>
                              </m:ctrlPr>
                            </m:naryPr>
                            <m:sub>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=1</m:t>
                              </m:r>
                            </m:sub>
                            <m:sup>
                              <m:r>
                                <a:rPr lang="en-US" sz="1200" i="1" kern="1200">
                                  <a:solidFill>
                                    <a:schemeClr val="tx1"/>
                                  </a:solidFill>
                                  <a:effectLst/>
                                  <a:latin typeface="Cambria Math" panose="02040503050406030204" pitchFamily="18" charset="0"/>
                                  <a:ea typeface="+mn-ea"/>
                                  <a:cs typeface="+mn-cs"/>
                                </a:rPr>
                                <m:t>𝑝</m:t>
                              </m:r>
                            </m:sup>
                            <m:e>
                              <m:sSup>
                                <m:sSupPr>
                                  <m:ctrlPr>
                                    <a:rPr lang="en-US" sz="1200" i="1" kern="1200">
                                      <a:solidFill>
                                        <a:schemeClr val="tx1"/>
                                      </a:solidFill>
                                      <a:effectLst/>
                                      <a:latin typeface="Cambria Math" panose="02040503050406030204" pitchFamily="18" charset="0"/>
                                      <a:ea typeface="+mn-ea"/>
                                      <a:cs typeface="+mn-cs"/>
                                    </a:rPr>
                                  </m:ctrlPr>
                                </m:sSupPr>
                                <m:e>
                                  <m:d>
                                    <m:dPr>
                                      <m:begChr m:val="‖"/>
                                      <m:endChr m:val="‖"/>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r>
                                            <a:rPr lang="en-US" sz="1200" i="1" kern="1200">
                                              <a:solidFill>
                                                <a:schemeClr val="tx1"/>
                                              </a:solidFill>
                                              <a:effectLst/>
                                              <a:latin typeface="Cambria Math" panose="02040503050406030204" pitchFamily="18" charset="0"/>
                                              <a:ea typeface="+mn-ea"/>
                                              <a:cs typeface="+mn-cs"/>
                                            </a:rPr>
                                            <m:t>+1,</m:t>
                                          </m:r>
                                          <m:r>
                                            <a:rPr lang="en-US" sz="1200" i="1" kern="1200">
                                              <a:solidFill>
                                                <a:schemeClr val="tx1"/>
                                              </a:solidFill>
                                              <a:effectLst/>
                                              <a:latin typeface="Cambria Math" panose="02040503050406030204" pitchFamily="18" charset="0"/>
                                              <a:ea typeface="+mn-ea"/>
                                              <a:cs typeface="+mn-cs"/>
                                            </a:rPr>
                                            <m:t>𝑖</m:t>
                                          </m:r>
                                        </m:sub>
                                      </m:sSub>
                                      <m:r>
                                        <a:rPr lang="en-US" sz="1200" i="1"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𝑖</m:t>
                                          </m:r>
                                        </m:sub>
                                      </m:sSub>
                                    </m:e>
                                  </m:d>
                                </m:e>
                                <m:sup>
                                  <m:r>
                                    <a:rPr lang="en-US" sz="1200" i="1" kern="1200">
                                      <a:solidFill>
                                        <a:schemeClr val="tx1"/>
                                      </a:solidFill>
                                      <a:effectLst/>
                                      <a:latin typeface="Cambria Math" panose="02040503050406030204" pitchFamily="18" charset="0"/>
                                      <a:ea typeface="+mn-ea"/>
                                      <a:cs typeface="+mn-cs"/>
                                    </a:rPr>
                                    <m:t>2</m:t>
                                  </m:r>
                                </m:sup>
                              </m:sSup>
                              <m:r>
                                <a:rPr lang="en-US" sz="1200" kern="1200">
                                  <a:solidFill>
                                    <a:schemeClr val="tx1"/>
                                  </a:solidFill>
                                  <a:effectLst/>
                                  <a:latin typeface="Cambria Math" panose="02040503050406030204" pitchFamily="18" charset="0"/>
                                  <a:ea typeface="+mn-ea"/>
                                  <a:cs typeface="+mn-cs"/>
                                </a:rPr>
                                <m:t> </m:t>
                              </m:r>
                            </m:e>
                          </m:nary>
                        </m:e>
                      </m:rad>
                      <m:r>
                        <a:rPr lang="en-US" sz="1200" i="1" kern="1200">
                          <a:solidFill>
                            <a:schemeClr val="tx1"/>
                          </a:solidFill>
                          <a:effectLst/>
                          <a:latin typeface="Cambria Math" panose="02040503050406030204" pitchFamily="18" charset="0"/>
                          <a:ea typeface="+mn-ea"/>
                          <a:cs typeface="+mn-cs"/>
                        </a:rPr>
                        <m:t> </m:t>
                      </m:r>
                    </m:oMath>
                  </m:oMathPara>
                </a14:m>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Ako je ova vrijednost manja od zadate tolerancije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𝜀</m:t>
                    </m:r>
                  </m:oMath>
                </a14:m>
                <a:r>
                  <a:rPr lang="en-US" sz="1200" kern="1200">
                    <a:solidFill>
                      <a:schemeClr val="tx1"/>
                    </a:solidFill>
                    <a:effectLst/>
                    <a:latin typeface="+mn-lt"/>
                    <a:ea typeface="+mn-ea"/>
                    <a:cs typeface="+mn-cs"/>
                  </a:rPr>
                  <a:t>, ide se dalje, u slučaju da nije onda se ide u sledeću iteraciju.</a:t>
                </a:r>
              </a:p>
              <a:p>
                <a:r>
                  <a:rPr lang="en-US" sz="1200" kern="1200">
                    <a:solidFill>
                      <a:schemeClr val="tx1"/>
                    </a:solidFill>
                    <a:effectLst/>
                    <a:latin typeface="+mn-lt"/>
                    <a:ea typeface="+mn-ea"/>
                    <a:cs typeface="+mn-cs"/>
                  </a:rPr>
                  <a:t>Sledeći, ujedno i poslednji korak je aproksimacija dominantne svojstvene vrijednosti (Rayleigh-ev </a:t>
                </a:r>
                <a:r>
                  <a:rPr lang="en-US" sz="1200" kern="1200" smtClean="0">
                    <a:solidFill>
                      <a:schemeClr val="tx1"/>
                    </a:solidFill>
                    <a:effectLst/>
                    <a:latin typeface="+mn-lt"/>
                    <a:ea typeface="+mn-ea"/>
                    <a:cs typeface="+mn-cs"/>
                  </a:rPr>
                  <a:t>k</a:t>
                </a:r>
                <a:r>
                  <a:rPr lang="sr-Latn-ME" sz="1200" kern="1200" smtClean="0">
                    <a:solidFill>
                      <a:schemeClr val="tx1"/>
                    </a:solidFill>
                    <a:effectLst/>
                    <a:latin typeface="+mn-lt"/>
                    <a:ea typeface="+mn-ea"/>
                    <a:cs typeface="+mn-cs"/>
                  </a:rPr>
                  <a:t>oličnik</a:t>
                </a:r>
                <a:r>
                  <a:rPr lang="en-US" sz="1200" kern="1200" smtClean="0">
                    <a:solidFill>
                      <a:schemeClr val="tx1"/>
                    </a:solidFill>
                    <a:effectLst/>
                    <a:latin typeface="+mn-lt"/>
                    <a:ea typeface="+mn-ea"/>
                    <a:cs typeface="+mn-cs"/>
                  </a:rPr>
                  <a:t>). </a:t>
                </a:r>
                <a:r>
                  <a:rPr lang="en-US" sz="1200" kern="1200">
                    <a:solidFill>
                      <a:schemeClr val="tx1"/>
                    </a:solidFill>
                    <a:effectLst/>
                    <a:latin typeface="+mn-lt"/>
                    <a:ea typeface="+mn-ea"/>
                    <a:cs typeface="+mn-cs"/>
                  </a:rPr>
                  <a:t>Kada se postigne konvergencija, dominantna svojstvena vrijednost računa se paralelno preko Rayleigh-evog </a:t>
                </a:r>
                <a:r>
                  <a:rPr lang="en-US" sz="1200" kern="1200" smtClean="0">
                    <a:solidFill>
                      <a:schemeClr val="tx1"/>
                    </a:solidFill>
                    <a:effectLst/>
                    <a:latin typeface="+mn-lt"/>
                    <a:ea typeface="+mn-ea"/>
                    <a:cs typeface="+mn-cs"/>
                  </a:rPr>
                  <a:t>k</a:t>
                </a:r>
                <a:r>
                  <a:rPr lang="sr-Latn-ME" sz="1200" kern="1200" smtClean="0">
                    <a:solidFill>
                      <a:schemeClr val="tx1"/>
                    </a:solidFill>
                    <a:effectLst/>
                    <a:latin typeface="+mn-lt"/>
                    <a:ea typeface="+mn-ea"/>
                    <a:cs typeface="+mn-cs"/>
                  </a:rPr>
                  <a:t>oličnik</a:t>
                </a:r>
                <a:r>
                  <a:rPr lang="en-US" sz="1200" kern="1200" smtClean="0">
                    <a:solidFill>
                      <a:schemeClr val="tx1"/>
                    </a:solidFill>
                    <a:effectLst/>
                    <a:latin typeface="+mn-lt"/>
                    <a:ea typeface="+mn-ea"/>
                    <a:cs typeface="+mn-cs"/>
                  </a:rPr>
                  <a:t>a</a:t>
                </a:r>
                <a:r>
                  <a:rPr lang="en-US" sz="1200" kern="1200">
                    <a:solidFill>
                      <a:schemeClr val="tx1"/>
                    </a:solidFill>
                    <a:effectLst/>
                    <a:latin typeface="+mn-lt"/>
                    <a:ea typeface="+mn-ea"/>
                    <a:cs typeface="+mn-cs"/>
                  </a:rPr>
                  <a:t>: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𝜆</m:t>
                    </m:r>
                    <m:r>
                      <a:rPr lang="en-US" sz="1200" i="1" kern="1200">
                        <a:solidFill>
                          <a:schemeClr val="tx1"/>
                        </a:solidFill>
                        <a:effectLst/>
                        <a:latin typeface="Cambria Math" panose="02040503050406030204" pitchFamily="18" charset="0"/>
                        <a:ea typeface="+mn-ea"/>
                        <a:cs typeface="+mn-cs"/>
                      </a:rPr>
                      <m:t>≈ </m:t>
                    </m:r>
                    <m:sSubSup>
                      <m:sSubSupPr>
                        <m:ctrlPr>
                          <a:rPr lang="en-US" sz="1200" i="1" kern="1200">
                            <a:solidFill>
                              <a:schemeClr val="tx1"/>
                            </a:solidFill>
                            <a:effectLst/>
                            <a:latin typeface="Cambria Math" panose="02040503050406030204" pitchFamily="18" charset="0"/>
                            <a:ea typeface="+mn-ea"/>
                            <a:cs typeface="+mn-cs"/>
                          </a:rPr>
                        </m:ctrlPr>
                      </m:sSubSup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sub>
                      <m:sup>
                        <m:r>
                          <a:rPr lang="en-US" sz="1200" i="1" kern="1200">
                            <a:solidFill>
                              <a:schemeClr val="tx1"/>
                            </a:solidFill>
                            <a:effectLst/>
                            <a:latin typeface="Cambria Math" panose="02040503050406030204" pitchFamily="18" charset="0"/>
                            <a:ea typeface="+mn-ea"/>
                            <a:cs typeface="+mn-cs"/>
                          </a:rPr>
                          <m:t>𝑇</m:t>
                        </m:r>
                      </m:sup>
                    </m:sSubSup>
                    <m:r>
                      <a:rPr lang="en-US" sz="1200" i="1" kern="1200">
                        <a:solidFill>
                          <a:schemeClr val="tx1"/>
                        </a:solidFill>
                        <a:effectLst/>
                        <a:latin typeface="Cambria Math" panose="02040503050406030204" pitchFamily="18" charset="0"/>
                        <a:ea typeface="+mn-ea"/>
                        <a:cs typeface="+mn-cs"/>
                      </a:rPr>
                      <m:t> </m:t>
                    </m:r>
                    <m:r>
                      <a:rPr lang="en-US" sz="1200" i="1" kern="1200">
                        <a:solidFill>
                          <a:schemeClr val="tx1"/>
                        </a:solidFill>
                        <a:effectLst/>
                        <a:latin typeface="Cambria Math" panose="02040503050406030204" pitchFamily="18" charset="0"/>
                        <a:ea typeface="+mn-ea"/>
                        <a:cs typeface="+mn-cs"/>
                      </a:rPr>
                      <m:t>𝐴</m:t>
                    </m:r>
                    <m:r>
                      <a:rPr lang="en-US" sz="1200" i="1"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sub>
                    </m:sSub>
                  </m:oMath>
                </a14:m>
                <a:r>
                  <a:rPr lang="en-US" sz="1200" kern="1200">
                    <a:solidFill>
                      <a:schemeClr val="tx1"/>
                    </a:solidFill>
                    <a:effectLst/>
                    <a:latin typeface="+mn-lt"/>
                    <a:ea typeface="+mn-ea"/>
                    <a:cs typeface="+mn-cs"/>
                  </a:rPr>
                  <a:t>. Svaki procesor računa parcijalni proizvod </a:t>
                </a:r>
                <a14:m>
                  <m:oMath xmlns:m="http://schemas.openxmlformats.org/officeDocument/2006/math">
                    <m:sSubSup>
                      <m:sSubSupPr>
                        <m:ctrlPr>
                          <a:rPr lang="en-US" sz="1200" i="1" kern="1200">
                            <a:solidFill>
                              <a:schemeClr val="tx1"/>
                            </a:solidFill>
                            <a:effectLst/>
                            <a:latin typeface="Cambria Math" panose="02040503050406030204" pitchFamily="18" charset="0"/>
                            <a:ea typeface="+mn-ea"/>
                            <a:cs typeface="+mn-cs"/>
                          </a:rPr>
                        </m:ctrlPr>
                      </m:sSubSup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𝑖</m:t>
                        </m:r>
                      </m:sub>
                      <m:sup>
                        <m:r>
                          <a:rPr lang="en-US" sz="1200" i="1" kern="1200">
                            <a:solidFill>
                              <a:schemeClr val="tx1"/>
                            </a:solidFill>
                            <a:effectLst/>
                            <a:latin typeface="Cambria Math" panose="02040503050406030204" pitchFamily="18" charset="0"/>
                            <a:ea typeface="+mn-ea"/>
                            <a:cs typeface="+mn-cs"/>
                          </a:rPr>
                          <m:t>𝑇</m:t>
                        </m:r>
                      </m:sup>
                    </m:sSubSup>
                    <m:r>
                      <a:rPr lang="en-US" sz="1200" i="1"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𝑦</m:t>
                        </m:r>
                      </m:e>
                      <m:sub>
                        <m:r>
                          <a:rPr lang="en-US" sz="1200" i="1" kern="1200">
                            <a:solidFill>
                              <a:schemeClr val="tx1"/>
                            </a:solidFill>
                            <a:effectLst/>
                            <a:latin typeface="Cambria Math" panose="02040503050406030204" pitchFamily="18" charset="0"/>
                            <a:ea typeface="+mn-ea"/>
                            <a:cs typeface="+mn-cs"/>
                          </a:rPr>
                          <m:t>𝑘</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𝑖</m:t>
                        </m:r>
                      </m:sub>
                    </m:sSub>
                  </m:oMath>
                </a14:m>
                <a:r>
                  <a:rPr lang="en-US" sz="1200" kern="1200">
                    <a:solidFill>
                      <a:schemeClr val="tx1"/>
                    </a:solidFill>
                    <a:effectLst/>
                    <a:latin typeface="+mn-lt"/>
                    <a:ea typeface="+mn-ea"/>
                    <a:cs typeface="+mn-cs"/>
                  </a:rPr>
                  <a:t> a zatim se izvrši globalna redukcija za konačni rezultat svojstvene vrijednosti:</a:t>
                </a:r>
              </a:p>
              <a:p>
                <a:pPr/>
                <a14:m>
                  <m:oMathPara xmlns:m="http://schemas.openxmlformats.org/officeDocument/2006/math">
                    <m:oMathParaPr>
                      <m:jc m:val="centerGroup"/>
                    </m:oMathParaPr>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𝑘</m:t>
                          </m:r>
                        </m:sub>
                      </m:sSub>
                      <m:r>
                        <a:rPr lang="en-US" sz="1200" i="1" kern="1200">
                          <a:solidFill>
                            <a:schemeClr val="tx1"/>
                          </a:solidFill>
                          <a:effectLst/>
                          <a:latin typeface="Cambria Math" panose="02040503050406030204" pitchFamily="18" charset="0"/>
                          <a:ea typeface="+mn-ea"/>
                          <a:cs typeface="+mn-cs"/>
                        </a:rPr>
                        <m:t>=</m:t>
                      </m:r>
                      <m:nary>
                        <m:naryPr>
                          <m:chr m:val="∑"/>
                          <m:limLoc m:val="undOvr"/>
                          <m:ctrlPr>
                            <a:rPr lang="en-US" sz="1200" i="1" kern="1200">
                              <a:solidFill>
                                <a:schemeClr val="tx1"/>
                              </a:solidFill>
                              <a:effectLst/>
                              <a:latin typeface="Cambria Math" panose="02040503050406030204" pitchFamily="18" charset="0"/>
                              <a:ea typeface="+mn-ea"/>
                              <a:cs typeface="+mn-cs"/>
                            </a:rPr>
                          </m:ctrlPr>
                        </m:naryPr>
                        <m:sub>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=1</m:t>
                          </m:r>
                        </m:sub>
                        <m:sup>
                          <m:r>
                            <a:rPr lang="en-US" sz="1200" i="1" kern="1200">
                              <a:solidFill>
                                <a:schemeClr val="tx1"/>
                              </a:solidFill>
                              <a:effectLst/>
                              <a:latin typeface="Cambria Math" panose="02040503050406030204" pitchFamily="18" charset="0"/>
                              <a:ea typeface="+mn-ea"/>
                              <a:cs typeface="+mn-cs"/>
                            </a:rPr>
                            <m:t>𝑝</m:t>
                          </m:r>
                        </m:sup>
                        <m:e>
                          <m:sSubSup>
                            <m:sSubSupPr>
                              <m:ctrlPr>
                                <a:rPr lang="en-US" sz="1200" i="1" kern="1200">
                                  <a:solidFill>
                                    <a:schemeClr val="tx1"/>
                                  </a:solidFill>
                                  <a:effectLst/>
                                  <a:latin typeface="Cambria Math" panose="02040503050406030204" pitchFamily="18" charset="0"/>
                                  <a:ea typeface="+mn-ea"/>
                                  <a:cs typeface="+mn-cs"/>
                                </a:rPr>
                              </m:ctrlPr>
                            </m:sSubSup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𝑖</m:t>
                              </m:r>
                            </m:sub>
                            <m:sup>
                              <m:r>
                                <a:rPr lang="en-US" sz="1200" i="1" kern="1200">
                                  <a:solidFill>
                                    <a:schemeClr val="tx1"/>
                                  </a:solidFill>
                                  <a:effectLst/>
                                  <a:latin typeface="Cambria Math" panose="02040503050406030204" pitchFamily="18" charset="0"/>
                                  <a:ea typeface="+mn-ea"/>
                                  <a:cs typeface="+mn-cs"/>
                                </a:rPr>
                                <m:t>𝑇</m:t>
                              </m:r>
                            </m:sup>
                          </m:sSubSup>
                        </m:e>
                      </m:nary>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𝑦</m:t>
                          </m:r>
                        </m:e>
                        <m:sub>
                          <m:r>
                            <a:rPr lang="en-US" sz="1200" i="1" kern="1200">
                              <a:solidFill>
                                <a:schemeClr val="tx1"/>
                              </a:solidFill>
                              <a:effectLst/>
                              <a:latin typeface="Cambria Math" panose="02040503050406030204" pitchFamily="18" charset="0"/>
                              <a:ea typeface="+mn-ea"/>
                              <a:cs typeface="+mn-cs"/>
                            </a:rPr>
                            <m:t>𝑘</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𝑖</m:t>
                          </m:r>
                        </m:sub>
                      </m:sSub>
                    </m:oMath>
                  </m:oMathPara>
                </a14:m>
                <a:endParaRPr lang="en-US" sz="1200" kern="1200">
                  <a:solidFill>
                    <a:schemeClr val="tx1"/>
                  </a:solidFill>
                  <a:effectLst/>
                  <a:latin typeface="+mn-lt"/>
                  <a:ea typeface="+mn-ea"/>
                  <a:cs typeface="+mn-cs"/>
                </a:endParaRPr>
              </a:p>
              <a:p>
                <a:endParaRPr lang="en-US"/>
              </a:p>
            </p:txBody>
          </p:sp>
        </mc:Choice>
        <mc:Fallback xmlns="">
          <p:sp>
            <p:nvSpPr>
              <p:cNvPr id="3" name="Notes Placeholder 2"/>
              <p:cNvSpPr>
                <a:spLocks noGrp="1"/>
              </p:cNvSpPr>
              <p:nvPr>
                <p:ph type="body" idx="1"/>
              </p:nvPr>
            </p:nvSpPr>
            <p:spPr>
              <a:xfrm>
                <a:off x="822325" y="7040563"/>
                <a:ext cx="6584950" cy="5761037"/>
              </a:xfrm>
              <a:prstGeom prst="rect">
                <a:avLst/>
              </a:prstGeom>
            </p:spPr>
            <p:txBody>
              <a:bodyPr/>
              <a:lstStyle/>
              <a:p>
                <a:r>
                  <a:rPr lang="en-US" sz="1200" kern="1200" smtClean="0">
                    <a:solidFill>
                      <a:schemeClr val="tx1"/>
                    </a:solidFill>
                    <a:effectLst/>
                    <a:latin typeface="+mn-lt"/>
                    <a:ea typeface="+mn-ea"/>
                    <a:cs typeface="+mn-cs"/>
                  </a:rPr>
                  <a:t>Potom slijedi još jedna globalna redukcija za izračunavanje ukupne razlike:</a:t>
                </a:r>
              </a:p>
              <a:p>
                <a:r>
                  <a:rPr lang="en-US" sz="1200" i="0" kern="1200">
                    <a:solidFill>
                      <a:schemeClr val="tx1"/>
                    </a:solidFill>
                    <a:effectLst/>
                    <a:latin typeface="+mn-lt"/>
                    <a:ea typeface="+mn-ea"/>
                    <a:cs typeface="+mn-cs"/>
                  </a:rPr>
                  <a:t>‖ 𝑏­_(𝑘+1)  −𝑏_𝑘  ‖ =√(∑1_(𝑖=1)^𝑝▒〖‖ 𝑏_(𝑘+1,𝑖)− 𝑏_(𝑘,𝑖) ‖^2  〗)  </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Ako je ova vrijednost manja od zadate tolerancije </a:t>
                </a:r>
                <a:r>
                  <a:rPr lang="en-US" sz="1200" i="0" kern="1200">
                    <a:solidFill>
                      <a:schemeClr val="tx1"/>
                    </a:solidFill>
                    <a:effectLst/>
                    <a:latin typeface="+mn-lt"/>
                    <a:ea typeface="+mn-ea"/>
                    <a:cs typeface="+mn-cs"/>
                  </a:rPr>
                  <a:t>𝜀</a:t>
                </a:r>
                <a:r>
                  <a:rPr lang="en-US" sz="1200" kern="1200">
                    <a:solidFill>
                      <a:schemeClr val="tx1"/>
                    </a:solidFill>
                    <a:effectLst/>
                    <a:latin typeface="+mn-lt"/>
                    <a:ea typeface="+mn-ea"/>
                    <a:cs typeface="+mn-cs"/>
                  </a:rPr>
                  <a:t>, ide se dalje, u slučaju da nije onda se ide u sledeću iteraciju.</a:t>
                </a:r>
              </a:p>
              <a:p>
                <a:r>
                  <a:rPr lang="en-US" sz="1200" kern="1200">
                    <a:solidFill>
                      <a:schemeClr val="tx1"/>
                    </a:solidFill>
                    <a:effectLst/>
                    <a:latin typeface="+mn-lt"/>
                    <a:ea typeface="+mn-ea"/>
                    <a:cs typeface="+mn-cs"/>
                  </a:rPr>
                  <a:t>Sledeći, ujedno i poslednji korak je aproksimacija dominantne svojstvene vrijednosti (Rayleigh-ev kvocijent). Kada se postigne konvergencija, dominantna svojstvena vrijednost računa se paralelno preko Rayleigh-evog kvocijenta: </a:t>
                </a:r>
                <a:r>
                  <a:rPr lang="en-US" sz="1200" i="0" kern="1200">
                    <a:solidFill>
                      <a:schemeClr val="tx1"/>
                    </a:solidFill>
                    <a:effectLst/>
                    <a:latin typeface="+mn-lt"/>
                    <a:ea typeface="+mn-ea"/>
                    <a:cs typeface="+mn-cs"/>
                  </a:rPr>
                  <a:t>𝜆≈ 𝑏_𝑘^𝑇  𝐴 𝑏_𝑘</a:t>
                </a:r>
                <a:r>
                  <a:rPr lang="en-US" sz="1200" kern="1200">
                    <a:solidFill>
                      <a:schemeClr val="tx1"/>
                    </a:solidFill>
                    <a:effectLst/>
                    <a:latin typeface="+mn-lt"/>
                    <a:ea typeface="+mn-ea"/>
                    <a:cs typeface="+mn-cs"/>
                  </a:rPr>
                  <a:t>. Svaki procesor računa parcijalni proizvod </a:t>
                </a:r>
                <a:r>
                  <a:rPr lang="en-US" sz="1200" i="0" kern="1200">
                    <a:solidFill>
                      <a:schemeClr val="tx1"/>
                    </a:solidFill>
                    <a:effectLst/>
                    <a:latin typeface="+mn-lt"/>
                    <a:ea typeface="+mn-ea"/>
                    <a:cs typeface="+mn-cs"/>
                  </a:rPr>
                  <a:t>𝑏_(𝑘,𝑖)^𝑇  𝑦_(𝑘,𝑖)</a:t>
                </a:r>
                <a:r>
                  <a:rPr lang="en-US" sz="1200" kern="1200">
                    <a:solidFill>
                      <a:schemeClr val="tx1"/>
                    </a:solidFill>
                    <a:effectLst/>
                    <a:latin typeface="+mn-lt"/>
                    <a:ea typeface="+mn-ea"/>
                    <a:cs typeface="+mn-cs"/>
                  </a:rPr>
                  <a:t> a zatim se izvrši globalna redukcija za konačni rezultat svojstvene vrijednosti:</a:t>
                </a:r>
              </a:p>
              <a:p>
                <a:r>
                  <a:rPr lang="en-US" sz="1200" i="0" kern="1200">
                    <a:solidFill>
                      <a:schemeClr val="tx1"/>
                    </a:solidFill>
                    <a:effectLst/>
                    <a:latin typeface="+mn-lt"/>
                    <a:ea typeface="+mn-ea"/>
                    <a:cs typeface="+mn-cs"/>
                  </a:rPr>
                  <a:t>𝜆_𝑘=∑1_(𝑖=1)^𝑝▒𝑏_(𝑘,𝑖)^𝑇  𝑦_(𝑘,𝑖)</a:t>
                </a:r>
                <a:endParaRPr lang="en-US" sz="1200" kern="1200">
                  <a:solidFill>
                    <a:schemeClr val="tx1"/>
                  </a:solidFill>
                  <a:effectLst/>
                  <a:latin typeface="+mn-lt"/>
                  <a:ea typeface="+mn-ea"/>
                  <a:cs typeface="+mn-cs"/>
                </a:endParaRPr>
              </a:p>
              <a:p>
                <a:endParaRPr lang="en-US"/>
              </a:p>
            </p:txBody>
          </p:sp>
        </mc:Fallback>
      </mc:AlternateContent>
    </p:spTree>
    <p:extLst>
      <p:ext uri="{BB962C8B-B14F-4D97-AF65-F5344CB8AC3E}">
        <p14:creationId xmlns:p14="http://schemas.microsoft.com/office/powerpoint/2010/main" val="36006370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a:prstGeom prst="rect">
            <a:avLst/>
          </a:prstGeom>
          <a:noFill/>
          <a:ln w="12700">
            <a:solidFill>
              <a:prstClr val="black"/>
            </a:solidFill>
          </a:ln>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a:xfrm>
                <a:off x="822325" y="7040563"/>
                <a:ext cx="6584950" cy="5761037"/>
              </a:xfrm>
              <a:prstGeom prst="rect">
                <a:avLst/>
              </a:prstGeom>
            </p:spPr>
            <p:txBody>
              <a:bodyPr/>
              <a:lstStyle/>
              <a:p>
                <a:r>
                  <a:rPr lang="en-US" sz="1200" kern="1200" smtClean="0">
                    <a:solidFill>
                      <a:schemeClr val="tx1"/>
                    </a:solidFill>
                    <a:effectLst/>
                    <a:latin typeface="+mn-lt"/>
                    <a:ea typeface="+mn-ea"/>
                    <a:cs typeface="+mn-cs"/>
                  </a:rPr>
                  <a:t>Nakon toga se ponovo provjerava uslov konvergencije, odnosno da li je greška prihvatljiva, po formuli: </a:t>
                </a:r>
              </a:p>
              <a:p>
                <a:pPr/>
                <a14:m>
                  <m:oMathPara xmlns:m="http://schemas.openxmlformats.org/officeDocument/2006/math">
                    <m:oMathParaPr>
                      <m:jc m:val="centerGroup"/>
                    </m:oMathParaPr>
                    <m:oMath xmlns:m="http://schemas.openxmlformats.org/officeDocument/2006/math">
                      <m:r>
                        <a:rPr lang="en-US" sz="1200" i="1"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𝑘</m:t>
                          </m:r>
                          <m:r>
                            <a:rPr lang="en-US" sz="1200" i="1" kern="1200">
                              <a:solidFill>
                                <a:schemeClr val="tx1"/>
                              </a:solidFill>
                              <a:effectLst/>
                              <a:latin typeface="Cambria Math" panose="02040503050406030204" pitchFamily="18" charset="0"/>
                              <a:ea typeface="+mn-ea"/>
                              <a:cs typeface="+mn-cs"/>
                            </a:rPr>
                            <m:t>+1</m:t>
                          </m:r>
                        </m:sub>
                      </m:sSub>
                      <m:r>
                        <a:rPr lang="en-US" sz="1200" i="1"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𝑘</m:t>
                          </m:r>
                        </m:sub>
                      </m:sSub>
                      <m:r>
                        <a:rPr lang="en-US" sz="1200" i="1" kern="1200">
                          <a:solidFill>
                            <a:schemeClr val="tx1"/>
                          </a:solidFill>
                          <a:effectLst/>
                          <a:latin typeface="Cambria Math" panose="02040503050406030204" pitchFamily="18" charset="0"/>
                          <a:ea typeface="+mn-ea"/>
                          <a:cs typeface="+mn-cs"/>
                        </a:rPr>
                        <m:t>​∣ </m:t>
                      </m:r>
                      <m:r>
                        <a:rPr lang="en-US" sz="1200" b="1" i="1" kern="1200">
                          <a:solidFill>
                            <a:schemeClr val="tx1"/>
                          </a:solidFill>
                          <a:effectLst/>
                          <a:latin typeface="Cambria Math" panose="02040503050406030204" pitchFamily="18" charset="0"/>
                          <a:ea typeface="+mn-ea"/>
                          <a:cs typeface="+mn-cs"/>
                        </a:rPr>
                        <m:t>&lt;</m:t>
                      </m:r>
                      <m:r>
                        <m:rPr>
                          <m:sty m:val="p"/>
                        </m:rPr>
                        <a:rPr lang="en-US" sz="1200" kern="1200">
                          <a:solidFill>
                            <a:schemeClr val="tx1"/>
                          </a:solidFill>
                          <a:effectLst/>
                          <a:latin typeface="Cambria Math" panose="02040503050406030204" pitchFamily="18" charset="0"/>
                          <a:ea typeface="+mn-ea"/>
                          <a:cs typeface="+mn-cs"/>
                        </a:rPr>
                        <m:t>δ</m:t>
                      </m:r>
                    </m:oMath>
                  </m:oMathPara>
                </a14:m>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Ovdje se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𝛿</m:t>
                    </m:r>
                  </m:oMath>
                </a14:m>
                <a:r>
                  <a:rPr lang="en-US" sz="1200" kern="1200">
                    <a:solidFill>
                      <a:schemeClr val="tx1"/>
                    </a:solidFill>
                    <a:effectLst/>
                    <a:latin typeface="+mn-lt"/>
                    <a:ea typeface="+mn-ea"/>
                    <a:cs typeface="+mn-cs"/>
                  </a:rPr>
                  <a:t> se odnosi na to </a:t>
                </a:r>
                <a:r>
                  <a:rPr lang="en-US" sz="1200" b="1" kern="1200">
                    <a:solidFill>
                      <a:schemeClr val="tx1"/>
                    </a:solidFill>
                    <a:effectLst/>
                    <a:latin typeface="+mn-lt"/>
                    <a:ea typeface="+mn-ea"/>
                    <a:cs typeface="+mn-cs"/>
                  </a:rPr>
                  <a:t>koliko se svojstvena vrijednost promijenila između iteracija.</a:t>
                </a:r>
                <a:r>
                  <a:rPr lang="en-US" sz="1200" kern="1200">
                    <a:solidFill>
                      <a:schemeClr val="tx1"/>
                    </a:solidFill>
                    <a:effectLst/>
                    <a:latin typeface="+mn-lt"/>
                    <a:ea typeface="+mn-ea"/>
                    <a:cs typeface="+mn-cs"/>
                  </a:rPr>
                  <a:t> Ovaj kriterijum se koristi kada želimo dodatnu sigurnost da je i izračunata svojstvena vrijednost stabilizovana.</a:t>
                </a:r>
              </a:p>
              <a:p>
                <a:r>
                  <a:rPr lang="en-US" sz="1200" kern="1200">
                    <a:solidFill>
                      <a:schemeClr val="tx1"/>
                    </a:solidFill>
                    <a:effectLst/>
                    <a:latin typeface="+mn-lt"/>
                    <a:ea typeface="+mn-ea"/>
                    <a:cs typeface="+mn-cs"/>
                  </a:rPr>
                  <a:t>Ukoliko greška jeste u opsegu prihvatljive, uzimamo trenutni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𝑘</m:t>
                        </m:r>
                      </m:sub>
                    </m:sSub>
                  </m:oMath>
                </a14:m>
                <a:r>
                  <a:rPr lang="en-US" sz="1200" kern="1200">
                    <a:solidFill>
                      <a:schemeClr val="tx1"/>
                    </a:solidFill>
                    <a:effectLst/>
                    <a:latin typeface="+mn-lt"/>
                    <a:ea typeface="+mn-ea"/>
                    <a:cs typeface="+mn-cs"/>
                  </a:rPr>
                  <a:t> kao dominantnu vrijednost. U suprotnom, algoritam nastavlja sa narednom iteracijom sve dok ne bude zadovoljen kriterijum konvergencije.</a:t>
                </a:r>
                <a:endParaRPr lang="en-US"/>
              </a:p>
            </p:txBody>
          </p:sp>
        </mc:Choice>
        <mc:Fallback xmlns="">
          <p:sp>
            <p:nvSpPr>
              <p:cNvPr id="3" name="Notes Placeholder 2"/>
              <p:cNvSpPr>
                <a:spLocks noGrp="1"/>
              </p:cNvSpPr>
              <p:nvPr>
                <p:ph type="body" idx="1"/>
              </p:nvPr>
            </p:nvSpPr>
            <p:spPr>
              <a:xfrm>
                <a:off x="822325" y="7040563"/>
                <a:ext cx="6584950" cy="5761037"/>
              </a:xfrm>
              <a:prstGeom prst="rect">
                <a:avLst/>
              </a:prstGeom>
            </p:spPr>
            <p:txBody>
              <a:bodyPr/>
              <a:lstStyle/>
              <a:p>
                <a:r>
                  <a:rPr lang="en-US" sz="1200" kern="1200" smtClean="0">
                    <a:solidFill>
                      <a:schemeClr val="tx1"/>
                    </a:solidFill>
                    <a:effectLst/>
                    <a:latin typeface="+mn-lt"/>
                    <a:ea typeface="+mn-ea"/>
                    <a:cs typeface="+mn-cs"/>
                  </a:rPr>
                  <a:t>Nakon toga se ponovo provjerava uslov konvergencije, odnosno da li je greška prihvatljiva, po formuli: </a:t>
                </a:r>
              </a:p>
              <a:p>
                <a:r>
                  <a:rPr lang="en-US" sz="1200" i="0" kern="1200">
                    <a:solidFill>
                      <a:schemeClr val="tx1"/>
                    </a:solidFill>
                    <a:effectLst/>
                    <a:latin typeface="+mn-lt"/>
                    <a:ea typeface="+mn-ea"/>
                    <a:cs typeface="+mn-cs"/>
                  </a:rPr>
                  <a:t>∣𝜆_(𝑘+1)−𝜆_𝑘 ​∣ </a:t>
                </a:r>
                <a:r>
                  <a:rPr lang="en-US" sz="1200" b="1" i="0" kern="1200">
                    <a:solidFill>
                      <a:schemeClr val="tx1"/>
                    </a:solidFill>
                    <a:effectLst/>
                    <a:latin typeface="+mn-lt"/>
                    <a:ea typeface="+mn-ea"/>
                    <a:cs typeface="+mn-cs"/>
                  </a:rPr>
                  <a:t>&lt;</a:t>
                </a:r>
                <a:r>
                  <a:rPr lang="en-US" sz="1200" i="0" kern="1200">
                    <a:solidFill>
                      <a:schemeClr val="tx1"/>
                    </a:solidFill>
                    <a:effectLst/>
                    <a:latin typeface="+mn-lt"/>
                    <a:ea typeface="+mn-ea"/>
                    <a:cs typeface="+mn-cs"/>
                  </a:rPr>
                  <a:t>δ</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Ovdje se </a:t>
                </a:r>
                <a:r>
                  <a:rPr lang="en-US" sz="1200" i="0" kern="1200">
                    <a:solidFill>
                      <a:schemeClr val="tx1"/>
                    </a:solidFill>
                    <a:effectLst/>
                    <a:latin typeface="+mn-lt"/>
                    <a:ea typeface="+mn-ea"/>
                    <a:cs typeface="+mn-cs"/>
                  </a:rPr>
                  <a:t>𝛿</a:t>
                </a:r>
                <a:r>
                  <a:rPr lang="en-US" sz="1200" kern="1200">
                    <a:solidFill>
                      <a:schemeClr val="tx1"/>
                    </a:solidFill>
                    <a:effectLst/>
                    <a:latin typeface="+mn-lt"/>
                    <a:ea typeface="+mn-ea"/>
                    <a:cs typeface="+mn-cs"/>
                  </a:rPr>
                  <a:t> se odnosi na to </a:t>
                </a:r>
                <a:r>
                  <a:rPr lang="en-US" sz="1200" b="1" kern="1200">
                    <a:solidFill>
                      <a:schemeClr val="tx1"/>
                    </a:solidFill>
                    <a:effectLst/>
                    <a:latin typeface="+mn-lt"/>
                    <a:ea typeface="+mn-ea"/>
                    <a:cs typeface="+mn-cs"/>
                  </a:rPr>
                  <a:t>koliko se svojstvena vrijednost promijenila između iteracija.</a:t>
                </a:r>
                <a:r>
                  <a:rPr lang="en-US" sz="1200" kern="1200">
                    <a:solidFill>
                      <a:schemeClr val="tx1"/>
                    </a:solidFill>
                    <a:effectLst/>
                    <a:latin typeface="+mn-lt"/>
                    <a:ea typeface="+mn-ea"/>
                    <a:cs typeface="+mn-cs"/>
                  </a:rPr>
                  <a:t> Ovaj kriterijum se koristi kada želimo dodatnu sigurnost da je i izračunata svojstvena vrijednost stabilizovana.</a:t>
                </a:r>
              </a:p>
              <a:p>
                <a:r>
                  <a:rPr lang="en-US" sz="1200" kern="1200">
                    <a:solidFill>
                      <a:schemeClr val="tx1"/>
                    </a:solidFill>
                    <a:effectLst/>
                    <a:latin typeface="+mn-lt"/>
                    <a:ea typeface="+mn-ea"/>
                    <a:cs typeface="+mn-cs"/>
                  </a:rPr>
                  <a:t>Ukoliko greška jeste u opsegu prihvatljive, uzimamo trenutni </a:t>
                </a:r>
                <a:r>
                  <a:rPr lang="en-US" sz="1200" i="0" kern="1200">
                    <a:solidFill>
                      <a:schemeClr val="tx1"/>
                    </a:solidFill>
                    <a:effectLst/>
                    <a:latin typeface="+mn-lt"/>
                    <a:ea typeface="+mn-ea"/>
                    <a:cs typeface="+mn-cs"/>
                  </a:rPr>
                  <a:t>𝜆_𝑘</a:t>
                </a:r>
                <a:r>
                  <a:rPr lang="en-US" sz="1200" kern="1200">
                    <a:solidFill>
                      <a:schemeClr val="tx1"/>
                    </a:solidFill>
                    <a:effectLst/>
                    <a:latin typeface="+mn-lt"/>
                    <a:ea typeface="+mn-ea"/>
                    <a:cs typeface="+mn-cs"/>
                  </a:rPr>
                  <a:t> kao dominantnu vrijednost. U suprotnom, algoritam nastavlja sa narednom iteracijom sve dok ne bude zadovoljen kriterijum konvergencije.</a:t>
                </a:r>
                <a:endParaRPr lang="en-US"/>
              </a:p>
            </p:txBody>
          </p:sp>
        </mc:Fallback>
      </mc:AlternateContent>
    </p:spTree>
    <p:extLst>
      <p:ext uri="{BB962C8B-B14F-4D97-AF65-F5344CB8AC3E}">
        <p14:creationId xmlns:p14="http://schemas.microsoft.com/office/powerpoint/2010/main" val="33070415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sr-Latn-ME" sz="1200" kern="1200" smtClean="0">
                    <a:solidFill>
                      <a:schemeClr val="tx1"/>
                    </a:solidFill>
                    <a:effectLst/>
                    <a:latin typeface="+mn-lt"/>
                    <a:ea typeface="+mn-ea"/>
                    <a:cs typeface="+mn-cs"/>
                  </a:rPr>
                  <a:t>V</a:t>
                </a:r>
                <a:r>
                  <a:rPr lang="en-US" sz="1200" kern="1200">
                    <a:solidFill>
                      <a:schemeClr val="tx1"/>
                    </a:solidFill>
                    <a:effectLst/>
                    <a:latin typeface="+mn-lt"/>
                    <a:ea typeface="+mn-ea"/>
                    <a:cs typeface="+mn-cs"/>
                  </a:rPr>
                  <a:t>remenska slo</a:t>
                </a:r>
                <a:r>
                  <a:rPr lang="sr-Latn-ME" sz="1200" kern="1200">
                    <a:solidFill>
                      <a:schemeClr val="tx1"/>
                    </a:solidFill>
                    <a:effectLst/>
                    <a:latin typeface="+mn-lt"/>
                    <a:ea typeface="+mn-ea"/>
                    <a:cs typeface="+mn-cs"/>
                  </a:rPr>
                  <a:t>ž</a:t>
                </a:r>
                <a:r>
                  <a:rPr lang="en-US" sz="1200" kern="1200">
                    <a:solidFill>
                      <a:schemeClr val="tx1"/>
                    </a:solidFill>
                    <a:effectLst/>
                    <a:latin typeface="+mn-lt"/>
                    <a:ea typeface="+mn-ea"/>
                    <a:cs typeface="+mn-cs"/>
                  </a:rPr>
                  <a:t>enost se može uzeti kao najvažnija razlika. Sekvencijalno</a:t>
                </a:r>
                <a:r>
                  <a:rPr lang="sr-Latn-ME" sz="1200" kern="1200">
                    <a:solidFill>
                      <a:schemeClr val="tx1"/>
                    </a:solidFill>
                    <a:effectLst/>
                    <a:latin typeface="+mn-lt"/>
                    <a:ea typeface="+mn-ea"/>
                    <a:cs typeface="+mn-cs"/>
                  </a:rPr>
                  <a:t>: </a:t>
                </a:r>
                <a:r>
                  <a:rPr lang="en-US" sz="1200" kern="1200">
                    <a:solidFill>
                      <a:schemeClr val="tx1"/>
                    </a:solidFill>
                    <a:effectLst/>
                    <a:latin typeface="+mn-lt"/>
                    <a:ea typeface="+mn-ea"/>
                    <a:cs typeface="+mn-cs"/>
                  </a:rPr>
                  <a:t>Za gustu matricu od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𝑛</m:t>
                    </m:r>
                    <m:r>
                      <a:rPr lang="en-US" sz="1200" i="1" kern="1200">
                        <a:solidFill>
                          <a:schemeClr val="tx1"/>
                        </a:solidFill>
                        <a:effectLst/>
                        <a:latin typeface="Cambria Math" panose="02040503050406030204" pitchFamily="18" charset="0"/>
                        <a:ea typeface="+mn-ea"/>
                        <a:cs typeface="+mn-cs"/>
                      </a:rPr>
                      <m:t> </m:t>
                    </m:r>
                    <m:r>
                      <a:rPr lang="en-US" sz="1200" i="1" kern="1200">
                        <a:solidFill>
                          <a:schemeClr val="tx1"/>
                        </a:solidFill>
                        <a:effectLst/>
                        <a:latin typeface="Cambria Math" panose="02040503050406030204" pitchFamily="18" charset="0"/>
                        <a:ea typeface="+mn-ea"/>
                        <a:cs typeface="+mn-cs"/>
                      </a:rPr>
                      <m:t>𝑥</m:t>
                    </m:r>
                    <m:r>
                      <a:rPr lang="en-US" sz="1200" i="1" kern="1200">
                        <a:solidFill>
                          <a:schemeClr val="tx1"/>
                        </a:solidFill>
                        <a:effectLst/>
                        <a:latin typeface="Cambria Math" panose="02040503050406030204" pitchFamily="18" charset="0"/>
                        <a:ea typeface="+mn-ea"/>
                        <a:cs typeface="+mn-cs"/>
                      </a:rPr>
                      <m:t> </m:t>
                    </m:r>
                    <m:r>
                      <a:rPr lang="en-US" sz="1200" i="1" kern="1200">
                        <a:solidFill>
                          <a:schemeClr val="tx1"/>
                        </a:solidFill>
                        <a:effectLst/>
                        <a:latin typeface="Cambria Math" panose="02040503050406030204" pitchFamily="18" charset="0"/>
                        <a:ea typeface="+mn-ea"/>
                        <a:cs typeface="+mn-cs"/>
                      </a:rPr>
                      <m:t>𝑛</m:t>
                    </m:r>
                  </m:oMath>
                </a14:m>
                <a:r>
                  <a:rPr lang="sr-Latn-ME" sz="1200" kern="1200">
                    <a:solidFill>
                      <a:schemeClr val="tx1"/>
                    </a:solidFill>
                    <a:effectLst/>
                    <a:latin typeface="+mn-lt"/>
                    <a:ea typeface="+mn-ea"/>
                    <a:cs typeface="+mn-cs"/>
                  </a:rPr>
                  <a:t>, </a:t>
                </a:r>
                <a:r>
                  <a:rPr lang="en-US" sz="1200" kern="1200">
                    <a:solidFill>
                      <a:schemeClr val="tx1"/>
                    </a:solidFill>
                    <a:effectLst/>
                    <a:latin typeface="+mn-lt"/>
                    <a:ea typeface="+mn-ea"/>
                    <a:cs typeface="+mn-cs"/>
                  </a:rPr>
                  <a:t>mno</a:t>
                </a:r>
                <a:r>
                  <a:rPr lang="sr-Latn-ME" sz="1200" kern="1200">
                    <a:solidFill>
                      <a:schemeClr val="tx1"/>
                    </a:solidFill>
                    <a:effectLst/>
                    <a:latin typeface="+mn-lt"/>
                    <a:ea typeface="+mn-ea"/>
                    <a:cs typeface="+mn-cs"/>
                  </a:rPr>
                  <a:t>ž</a:t>
                </a:r>
                <a:r>
                  <a:rPr lang="en-US" sz="1200" kern="1200">
                    <a:solidFill>
                      <a:schemeClr val="tx1"/>
                    </a:solidFill>
                    <a:effectLst/>
                    <a:latin typeface="+mn-lt"/>
                    <a:ea typeface="+mn-ea"/>
                    <a:cs typeface="+mn-cs"/>
                  </a:rPr>
                  <a:t>enje se odvija u </a:t>
                </a:r>
                <a14:m>
                  <m:oMath xmlns:m="http://schemas.openxmlformats.org/officeDocument/2006/math">
                    <m:r>
                      <m:rPr>
                        <m:sty m:val="p"/>
                      </m:rPr>
                      <a:rPr lang="en-US" sz="1200" kern="1200">
                        <a:solidFill>
                          <a:schemeClr val="tx1"/>
                        </a:solidFill>
                        <a:effectLst/>
                        <a:latin typeface="Cambria Math" panose="02040503050406030204" pitchFamily="18" charset="0"/>
                        <a:ea typeface="+mn-ea"/>
                        <a:cs typeface="+mn-cs"/>
                      </a:rPr>
                      <m:t>O</m:t>
                    </m:r>
                    <m:d>
                      <m:dPr>
                        <m:ctrlPr>
                          <a:rPr lang="en-US" sz="1200" i="1" kern="1200">
                            <a:solidFill>
                              <a:schemeClr val="tx1"/>
                            </a:solidFill>
                            <a:effectLst/>
                            <a:latin typeface="Cambria Math" panose="02040503050406030204" pitchFamily="18" charset="0"/>
                            <a:ea typeface="+mn-ea"/>
                            <a:cs typeface="+mn-cs"/>
                          </a:rPr>
                        </m:ctrlPr>
                      </m:dPr>
                      <m:e>
                        <m:sSup>
                          <m:sSupPr>
                            <m:ctrlPr>
                              <a:rPr lang="en-US" sz="1200" i="1" kern="1200">
                                <a:solidFill>
                                  <a:schemeClr val="tx1"/>
                                </a:solidFill>
                                <a:effectLst/>
                                <a:latin typeface="Cambria Math" panose="02040503050406030204" pitchFamily="18" charset="0"/>
                                <a:ea typeface="+mn-ea"/>
                                <a:cs typeface="+mn-cs"/>
                              </a:rPr>
                            </m:ctrlPr>
                          </m:sSupPr>
                          <m:e>
                            <m:r>
                              <m:rPr>
                                <m:sty m:val="p"/>
                              </m:rPr>
                              <a:rPr lang="en-US" sz="1200" kern="1200">
                                <a:solidFill>
                                  <a:schemeClr val="tx1"/>
                                </a:solidFill>
                                <a:effectLst/>
                                <a:latin typeface="Cambria Math" panose="02040503050406030204" pitchFamily="18" charset="0"/>
                                <a:ea typeface="+mn-ea"/>
                                <a:cs typeface="+mn-cs"/>
                              </a:rPr>
                              <m:t>n</m:t>
                            </m:r>
                          </m:e>
                          <m:sup>
                            <m:r>
                              <a:rPr lang="sr-Latn-ME" sz="1200" kern="1200">
                                <a:solidFill>
                                  <a:schemeClr val="tx1"/>
                                </a:solidFill>
                                <a:effectLst/>
                                <a:latin typeface="Cambria Math" panose="02040503050406030204" pitchFamily="18" charset="0"/>
                                <a:ea typeface="+mn-ea"/>
                                <a:cs typeface="+mn-cs"/>
                              </a:rPr>
                              <m:t>2</m:t>
                            </m:r>
                          </m:sup>
                        </m:sSup>
                      </m:e>
                    </m:d>
                  </m:oMath>
                </a14:m>
                <a:r>
                  <a:rPr lang="en-US" sz="1200" kern="1200">
                    <a:solidFill>
                      <a:schemeClr val="tx1"/>
                    </a:solidFill>
                    <a:effectLst/>
                    <a:latin typeface="+mn-lt"/>
                    <a:ea typeface="+mn-ea"/>
                    <a:cs typeface="+mn-cs"/>
                  </a:rPr>
                  <a:t> operacija po jednoj iteraciji</a:t>
                </a:r>
                <a:r>
                  <a:rPr lang="sr-Latn-ME" sz="1200" kern="1200">
                    <a:solidFill>
                      <a:schemeClr val="tx1"/>
                    </a:solidFill>
                    <a:effectLst/>
                    <a:latin typeface="+mn-lt"/>
                    <a:ea typeface="+mn-ea"/>
                    <a:cs typeface="+mn-cs"/>
                  </a:rPr>
                  <a:t>, </a:t>
                </a:r>
                <a:r>
                  <a:rPr lang="en-US" sz="1200" kern="1200">
                    <a:solidFill>
                      <a:schemeClr val="tx1"/>
                    </a:solidFill>
                    <a:effectLst/>
                    <a:latin typeface="+mn-lt"/>
                    <a:ea typeface="+mn-ea"/>
                    <a:cs typeface="+mn-cs"/>
                  </a:rPr>
                  <a:t>a izvodi ga samo jedno jezgro</a:t>
                </a:r>
                <a:r>
                  <a:rPr lang="sr-Latn-ME" sz="1200" kern="1200">
                    <a:solidFill>
                      <a:schemeClr val="tx1"/>
                    </a:solidFill>
                    <a:effectLst/>
                    <a:latin typeface="+mn-lt"/>
                    <a:ea typeface="+mn-ea"/>
                    <a:cs typeface="+mn-cs"/>
                  </a:rPr>
                  <a:t>. Kod paralelnog pristupa u</a:t>
                </a:r>
                <a:r>
                  <a:rPr lang="en-US" sz="1200" kern="1200">
                    <a:solidFill>
                      <a:schemeClr val="tx1"/>
                    </a:solidFill>
                    <a:effectLst/>
                    <a:latin typeface="+mn-lt"/>
                    <a:ea typeface="+mn-ea"/>
                    <a:cs typeface="+mn-cs"/>
                  </a:rPr>
                  <a:t>kupan broj operacija ostaje </a:t>
                </a:r>
                <a14:m>
                  <m:oMath xmlns:m="http://schemas.openxmlformats.org/officeDocument/2006/math">
                    <m:r>
                      <m:rPr>
                        <m:sty m:val="p"/>
                      </m:rPr>
                      <a:rPr lang="en-US" sz="1200" kern="1200">
                        <a:solidFill>
                          <a:schemeClr val="tx1"/>
                        </a:solidFill>
                        <a:effectLst/>
                        <a:latin typeface="Cambria Math" panose="02040503050406030204" pitchFamily="18" charset="0"/>
                        <a:ea typeface="+mn-ea"/>
                        <a:cs typeface="+mn-cs"/>
                      </a:rPr>
                      <m:t>O</m:t>
                    </m:r>
                    <m:d>
                      <m:dPr>
                        <m:ctrlPr>
                          <a:rPr lang="en-US" sz="1200" i="1" kern="1200">
                            <a:solidFill>
                              <a:schemeClr val="tx1"/>
                            </a:solidFill>
                            <a:effectLst/>
                            <a:latin typeface="Cambria Math" panose="02040503050406030204" pitchFamily="18" charset="0"/>
                            <a:ea typeface="+mn-ea"/>
                            <a:cs typeface="+mn-cs"/>
                          </a:rPr>
                        </m:ctrlPr>
                      </m:dPr>
                      <m:e>
                        <m:sSup>
                          <m:sSupPr>
                            <m:ctrlPr>
                              <a:rPr lang="en-US" sz="1200" i="1" kern="1200">
                                <a:solidFill>
                                  <a:schemeClr val="tx1"/>
                                </a:solidFill>
                                <a:effectLst/>
                                <a:latin typeface="Cambria Math" panose="02040503050406030204" pitchFamily="18" charset="0"/>
                                <a:ea typeface="+mn-ea"/>
                                <a:cs typeface="+mn-cs"/>
                              </a:rPr>
                            </m:ctrlPr>
                          </m:sSupPr>
                          <m:e>
                            <m:r>
                              <m:rPr>
                                <m:sty m:val="p"/>
                              </m:rPr>
                              <a:rPr lang="en-US" sz="1200" kern="1200">
                                <a:solidFill>
                                  <a:schemeClr val="tx1"/>
                                </a:solidFill>
                                <a:effectLst/>
                                <a:latin typeface="Cambria Math" panose="02040503050406030204" pitchFamily="18" charset="0"/>
                                <a:ea typeface="+mn-ea"/>
                                <a:cs typeface="+mn-cs"/>
                              </a:rPr>
                              <m:t>n</m:t>
                            </m:r>
                          </m:e>
                          <m:sup>
                            <m:r>
                              <a:rPr lang="sr-Latn-ME" sz="1200" kern="1200">
                                <a:solidFill>
                                  <a:schemeClr val="tx1"/>
                                </a:solidFill>
                                <a:effectLst/>
                                <a:latin typeface="Cambria Math" panose="02040503050406030204" pitchFamily="18" charset="0"/>
                                <a:ea typeface="+mn-ea"/>
                                <a:cs typeface="+mn-cs"/>
                              </a:rPr>
                              <m:t>2</m:t>
                            </m:r>
                          </m:sup>
                        </m:sSup>
                      </m:e>
                    </m:d>
                  </m:oMath>
                </a14:m>
                <a:r>
                  <a:rPr lang="sr-Latn-ME" sz="1200" kern="1200">
                    <a:solidFill>
                      <a:schemeClr val="tx1"/>
                    </a:solidFill>
                    <a:effectLst/>
                    <a:latin typeface="+mn-lt"/>
                    <a:ea typeface="+mn-ea"/>
                    <a:cs typeface="+mn-cs"/>
                  </a:rPr>
                  <a:t>, </a:t>
                </a:r>
                <a:r>
                  <a:rPr lang="en-US" sz="1200" kern="1200">
                    <a:solidFill>
                      <a:schemeClr val="tx1"/>
                    </a:solidFill>
                    <a:effectLst/>
                    <a:latin typeface="+mn-lt"/>
                    <a:ea typeface="+mn-ea"/>
                    <a:cs typeface="+mn-cs"/>
                  </a:rPr>
                  <a:t>ali se dijele izme</a:t>
                </a:r>
                <a:r>
                  <a:rPr lang="sr-Latn-ME" sz="1200" kern="1200">
                    <a:solidFill>
                      <a:schemeClr val="tx1"/>
                    </a:solidFill>
                    <a:effectLst/>
                    <a:latin typeface="+mn-lt"/>
                    <a:ea typeface="+mn-ea"/>
                    <a:cs typeface="+mn-cs"/>
                  </a:rPr>
                  <a:t>đ</a:t>
                </a:r>
                <a:r>
                  <a:rPr lang="en-US" sz="1200" kern="1200">
                    <a:solidFill>
                      <a:schemeClr val="tx1"/>
                    </a:solidFill>
                    <a:effectLst/>
                    <a:latin typeface="+mn-lt"/>
                    <a:ea typeface="+mn-ea"/>
                    <a:cs typeface="+mn-cs"/>
                  </a:rPr>
                  <a:t>u vi</a:t>
                </a:r>
                <a:r>
                  <a:rPr lang="sr-Latn-ME" sz="1200" kern="1200">
                    <a:solidFill>
                      <a:schemeClr val="tx1"/>
                    </a:solidFill>
                    <a:effectLst/>
                    <a:latin typeface="+mn-lt"/>
                    <a:ea typeface="+mn-ea"/>
                    <a:cs typeface="+mn-cs"/>
                  </a:rPr>
                  <a:t>š</a:t>
                </a:r>
                <a:r>
                  <a:rPr lang="en-US" sz="1200" kern="1200">
                    <a:solidFill>
                      <a:schemeClr val="tx1"/>
                    </a:solidFill>
                    <a:effectLst/>
                    <a:latin typeface="+mn-lt"/>
                    <a:ea typeface="+mn-ea"/>
                    <a:cs typeface="+mn-cs"/>
                  </a:rPr>
                  <a:t>e jezgara ili</a:t>
                </a:r>
                <a:r>
                  <a:rPr lang="sr-Latn-ME" sz="1200" kern="1200">
                    <a:solidFill>
                      <a:schemeClr val="tx1"/>
                    </a:solidFill>
                    <a:effectLst/>
                    <a:latin typeface="+mn-lt"/>
                    <a:ea typeface="+mn-ea"/>
                    <a:cs typeface="+mn-cs"/>
                  </a:rPr>
                  <a:t> č</a:t>
                </a:r>
                <a:r>
                  <a:rPr lang="en-US" sz="1200" kern="1200">
                    <a:solidFill>
                      <a:schemeClr val="tx1"/>
                    </a:solidFill>
                    <a:effectLst/>
                    <a:latin typeface="+mn-lt"/>
                    <a:ea typeface="+mn-ea"/>
                    <a:cs typeface="+mn-cs"/>
                  </a:rPr>
                  <a:t>vorova</a:t>
                </a:r>
                <a:r>
                  <a:rPr lang="sr-Latn-ME" sz="1200" kern="1200">
                    <a:solidFill>
                      <a:schemeClr val="tx1"/>
                    </a:solidFill>
                    <a:effectLst/>
                    <a:latin typeface="+mn-lt"/>
                    <a:ea typeface="+mn-ea"/>
                    <a:cs typeface="+mn-cs"/>
                  </a:rPr>
                  <a:t>, š</a:t>
                </a:r>
                <a:r>
                  <a:rPr lang="en-US" sz="1200" kern="1200">
                    <a:solidFill>
                      <a:schemeClr val="tx1"/>
                    </a:solidFill>
                    <a:effectLst/>
                    <a:latin typeface="+mn-lt"/>
                    <a:ea typeface="+mn-ea"/>
                    <a:cs typeface="+mn-cs"/>
                  </a:rPr>
                  <a:t>to omogu</a:t>
                </a:r>
                <a:r>
                  <a:rPr lang="sr-Latn-ME" sz="1200" kern="1200">
                    <a:solidFill>
                      <a:schemeClr val="tx1"/>
                    </a:solidFill>
                    <a:effectLst/>
                    <a:latin typeface="+mn-lt"/>
                    <a:ea typeface="+mn-ea"/>
                    <a:cs typeface="+mn-cs"/>
                  </a:rPr>
                  <a:t>ć</a:t>
                </a:r>
                <a:r>
                  <a:rPr lang="en-US" sz="1200" kern="1200">
                    <a:solidFill>
                      <a:schemeClr val="tx1"/>
                    </a:solidFill>
                    <a:effectLst/>
                    <a:latin typeface="+mn-lt"/>
                    <a:ea typeface="+mn-ea"/>
                    <a:cs typeface="+mn-cs"/>
                  </a:rPr>
                  <a:t>ava znatno ubrzanje</a:t>
                </a:r>
                <a:r>
                  <a:rPr lang="sr-Latn-ME" sz="1200" kern="1200">
                    <a:solidFill>
                      <a:schemeClr val="tx1"/>
                    </a:solidFill>
                    <a:effectLst/>
                    <a:latin typeface="+mn-lt"/>
                    <a:ea typeface="+mn-ea"/>
                    <a:cs typeface="+mn-cs"/>
                  </a:rPr>
                  <a:t>, </a:t>
                </a:r>
                <a:r>
                  <a:rPr lang="en-US" sz="1200" kern="1200">
                    <a:solidFill>
                      <a:schemeClr val="tx1"/>
                    </a:solidFill>
                    <a:effectLst/>
                    <a:latin typeface="+mn-lt"/>
                    <a:ea typeface="+mn-ea"/>
                    <a:cs typeface="+mn-cs"/>
                  </a:rPr>
                  <a:t>sve dok se tro</a:t>
                </a:r>
                <a:r>
                  <a:rPr lang="sr-Latn-ME" sz="1200" kern="1200">
                    <a:solidFill>
                      <a:schemeClr val="tx1"/>
                    </a:solidFill>
                    <a:effectLst/>
                    <a:latin typeface="+mn-lt"/>
                    <a:ea typeface="+mn-ea"/>
                    <a:cs typeface="+mn-cs"/>
                  </a:rPr>
                  <a:t>š</a:t>
                </a:r>
                <a:r>
                  <a:rPr lang="en-US" sz="1200" kern="1200">
                    <a:solidFill>
                      <a:schemeClr val="tx1"/>
                    </a:solidFill>
                    <a:effectLst/>
                    <a:latin typeface="+mn-lt"/>
                    <a:ea typeface="+mn-ea"/>
                    <a:cs typeface="+mn-cs"/>
                  </a:rPr>
                  <a:t>kovi komunikacije ne pove</a:t>
                </a:r>
                <a:r>
                  <a:rPr lang="sr-Latn-ME" sz="1200" kern="1200">
                    <a:solidFill>
                      <a:schemeClr val="tx1"/>
                    </a:solidFill>
                    <a:effectLst/>
                    <a:latin typeface="+mn-lt"/>
                    <a:ea typeface="+mn-ea"/>
                    <a:cs typeface="+mn-cs"/>
                  </a:rPr>
                  <a:t>ć</a:t>
                </a:r>
                <a:r>
                  <a:rPr lang="en-US" sz="1200" kern="1200">
                    <a:solidFill>
                      <a:schemeClr val="tx1"/>
                    </a:solidFill>
                    <a:effectLst/>
                    <a:latin typeface="+mn-lt"/>
                    <a:ea typeface="+mn-ea"/>
                    <a:cs typeface="+mn-cs"/>
                  </a:rPr>
                  <a:t>aju do te mjere da naru</a:t>
                </a:r>
                <a:r>
                  <a:rPr lang="sr-Latn-ME" sz="1200" kern="1200">
                    <a:solidFill>
                      <a:schemeClr val="tx1"/>
                    </a:solidFill>
                    <a:effectLst/>
                    <a:latin typeface="+mn-lt"/>
                    <a:ea typeface="+mn-ea"/>
                    <a:cs typeface="+mn-cs"/>
                  </a:rPr>
                  <a:t>š</a:t>
                </a:r>
                <a:r>
                  <a:rPr lang="en-US" sz="1200" kern="1200">
                    <a:solidFill>
                      <a:schemeClr val="tx1"/>
                    </a:solidFill>
                    <a:effectLst/>
                    <a:latin typeface="+mn-lt"/>
                    <a:ea typeface="+mn-ea"/>
                    <a:cs typeface="+mn-cs"/>
                  </a:rPr>
                  <a:t>e dobit od paralelizacije</a:t>
                </a:r>
                <a:r>
                  <a:rPr lang="sr-Latn-ME" sz="1200" kern="1200">
                    <a:solidFill>
                      <a:schemeClr val="tx1"/>
                    </a:solidFill>
                    <a:effectLst/>
                    <a:latin typeface="+mn-lt"/>
                    <a:ea typeface="+mn-ea"/>
                    <a:cs typeface="+mn-cs"/>
                  </a:rPr>
                  <a:t>.</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Kada je u pitanju memorijska organizacija, pri sekvencijalnom pristupu jedan proces sadrži svu matricu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𝐴</m:t>
                    </m:r>
                  </m:oMath>
                </a14:m>
                <a:r>
                  <a:rPr lang="en-US" sz="1200" kern="1200">
                    <a:solidFill>
                      <a:schemeClr val="tx1"/>
                    </a:solidFill>
                    <a:effectLst/>
                    <a:latin typeface="+mn-lt"/>
                    <a:ea typeface="+mn-ea"/>
                    <a:cs typeface="+mn-cs"/>
                  </a:rPr>
                  <a:t>  i vector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𝑥</m:t>
                    </m:r>
                  </m:oMath>
                </a14:m>
                <a:r>
                  <a:rPr lang="en-US" sz="1200" kern="1200">
                    <a:solidFill>
                      <a:schemeClr val="tx1"/>
                    </a:solidFill>
                    <a:effectLst/>
                    <a:latin typeface="+mn-lt"/>
                    <a:ea typeface="+mn-ea"/>
                    <a:cs typeface="+mn-cs"/>
                  </a:rPr>
                  <a:t>. Ovo može biti problem za ekstremno velike matrice. Dok pri paralelnom svako jezgro čuva samo dio matrice i dio vektora, što omogućava rad sa mnogo većim podacima nego što to može jedna jedinica da prihvati.</a:t>
                </a:r>
              </a:p>
              <a:p>
                <a:r>
                  <a:rPr lang="en-US" sz="1200" kern="1200">
                    <a:solidFill>
                      <a:schemeClr val="tx1"/>
                    </a:solidFill>
                    <a:effectLst/>
                    <a:latin typeface="+mn-lt"/>
                    <a:ea typeface="+mn-ea"/>
                    <a:cs typeface="+mn-cs"/>
                  </a:rPr>
                  <a:t>Značajna razlika je i složenost implementacije.</a:t>
                </a:r>
                <a:r>
                  <a:rPr lang="en-US" sz="1200" b="1" kern="1200">
                    <a:solidFill>
                      <a:schemeClr val="tx1"/>
                    </a:solidFill>
                    <a:effectLst/>
                    <a:latin typeface="+mn-lt"/>
                    <a:ea typeface="+mn-ea"/>
                    <a:cs typeface="+mn-cs"/>
                  </a:rPr>
                  <a:t> </a:t>
                </a:r>
                <a:r>
                  <a:rPr lang="en-US" sz="1200" kern="1200">
                    <a:solidFill>
                      <a:schemeClr val="tx1"/>
                    </a:solidFill>
                    <a:effectLst/>
                    <a:latin typeface="+mn-lt"/>
                    <a:ea typeface="+mn-ea"/>
                    <a:cs typeface="+mn-cs"/>
                  </a:rPr>
                  <a:t>Sekvencijalni pristup je jednostavniji za kodiranje i razumijevanje. Paralelni pristup zahtijeva upotrebu biblioteka poput MPI, OpenMP ili CUDA. Potrebno je obezbijediti korektnu i efikasnu komunikaciju i sinhronizaciju između čvorova, odnosno procesorskih jezgara.</a:t>
                </a:r>
              </a:p>
              <a:p>
                <a:r>
                  <a:rPr lang="en-US" sz="1200" kern="1200">
                    <a:solidFill>
                      <a:schemeClr val="tx1"/>
                    </a:solidFill>
                    <a:effectLst/>
                    <a:latin typeface="+mn-lt"/>
                    <a:ea typeface="+mn-ea"/>
                    <a:cs typeface="+mn-cs"/>
                  </a:rPr>
                  <a:t>Za kraj, kao razliku vrijedi pomenuti i praktičnu primjenu.</a:t>
                </a:r>
                <a:r>
                  <a:rPr lang="en-US" sz="1200" b="1" kern="1200">
                    <a:solidFill>
                      <a:schemeClr val="tx1"/>
                    </a:solidFill>
                    <a:effectLst/>
                    <a:latin typeface="+mn-lt"/>
                    <a:ea typeface="+mn-ea"/>
                    <a:cs typeface="+mn-cs"/>
                  </a:rPr>
                  <a:t> </a:t>
                </a:r>
                <a:r>
                  <a:rPr lang="en-US" sz="1200" kern="1200">
                    <a:solidFill>
                      <a:schemeClr val="tx1"/>
                    </a:solidFill>
                    <a:effectLst/>
                    <a:latin typeface="+mn-lt"/>
                    <a:ea typeface="+mn-ea"/>
                    <a:cs typeface="+mn-cs"/>
                  </a:rPr>
                  <a:t>Sekvencijalno riješenje je primjereno za srednje veličine problema i okruženja gdje nema mnogo hardverskih resursa. Dok je paralelno rješenje neophodno za rješavanje vrlo velikih problema (visokodimenzionalne matrice, masivno računanje), gdje se postižu značajne uštede u vremenu.</a:t>
                </a:r>
              </a:p>
              <a:p>
                <a:endParaRPr lang="en-US" dirty="0"/>
              </a:p>
            </p:txBody>
          </p:sp>
        </mc:Choice>
        <mc:Fallback xmlns="">
          <p:sp>
            <p:nvSpPr>
              <p:cNvPr id="3" name="Notes Placeholder 2"/>
              <p:cNvSpPr>
                <a:spLocks noGrp="1"/>
              </p:cNvSpPr>
              <p:nvPr>
                <p:ph type="body" idx="1"/>
              </p:nvPr>
            </p:nvSpPr>
            <p:spPr/>
            <p:txBody>
              <a:bodyPr/>
              <a:lstStyle/>
              <a:p>
                <a:r>
                  <a:rPr lang="sr-Latn-ME" sz="1200" kern="1200" smtClean="0">
                    <a:solidFill>
                      <a:schemeClr val="tx1"/>
                    </a:solidFill>
                    <a:effectLst/>
                    <a:latin typeface="+mn-lt"/>
                    <a:ea typeface="+mn-ea"/>
                    <a:cs typeface="+mn-cs"/>
                  </a:rPr>
                  <a:t>V</a:t>
                </a:r>
                <a:r>
                  <a:rPr lang="en-US" sz="1200" kern="1200">
                    <a:solidFill>
                      <a:schemeClr val="tx1"/>
                    </a:solidFill>
                    <a:effectLst/>
                    <a:latin typeface="+mn-lt"/>
                    <a:ea typeface="+mn-ea"/>
                    <a:cs typeface="+mn-cs"/>
                  </a:rPr>
                  <a:t>remenska slo</a:t>
                </a:r>
                <a:r>
                  <a:rPr lang="sr-Latn-ME" sz="1200" kern="1200">
                    <a:solidFill>
                      <a:schemeClr val="tx1"/>
                    </a:solidFill>
                    <a:effectLst/>
                    <a:latin typeface="+mn-lt"/>
                    <a:ea typeface="+mn-ea"/>
                    <a:cs typeface="+mn-cs"/>
                  </a:rPr>
                  <a:t>ž</a:t>
                </a:r>
                <a:r>
                  <a:rPr lang="en-US" sz="1200" kern="1200">
                    <a:solidFill>
                      <a:schemeClr val="tx1"/>
                    </a:solidFill>
                    <a:effectLst/>
                    <a:latin typeface="+mn-lt"/>
                    <a:ea typeface="+mn-ea"/>
                    <a:cs typeface="+mn-cs"/>
                  </a:rPr>
                  <a:t>enost se može uzeti kao najvažnija razlika. Sekvencijalno</a:t>
                </a:r>
                <a:r>
                  <a:rPr lang="sr-Latn-ME" sz="1200" kern="1200">
                    <a:solidFill>
                      <a:schemeClr val="tx1"/>
                    </a:solidFill>
                    <a:effectLst/>
                    <a:latin typeface="+mn-lt"/>
                    <a:ea typeface="+mn-ea"/>
                    <a:cs typeface="+mn-cs"/>
                  </a:rPr>
                  <a:t>: </a:t>
                </a:r>
                <a:r>
                  <a:rPr lang="en-US" sz="1200" kern="1200">
                    <a:solidFill>
                      <a:schemeClr val="tx1"/>
                    </a:solidFill>
                    <a:effectLst/>
                    <a:latin typeface="+mn-lt"/>
                    <a:ea typeface="+mn-ea"/>
                    <a:cs typeface="+mn-cs"/>
                  </a:rPr>
                  <a:t>Za gustu matricu od </a:t>
                </a:r>
                <a:r>
                  <a:rPr lang="en-US" sz="1200" i="0" kern="1200">
                    <a:solidFill>
                      <a:schemeClr val="tx1"/>
                    </a:solidFill>
                    <a:effectLst/>
                    <a:latin typeface="+mn-lt"/>
                    <a:ea typeface="+mn-ea"/>
                    <a:cs typeface="+mn-cs"/>
                  </a:rPr>
                  <a:t>𝑛 𝑥 𝑛</a:t>
                </a:r>
                <a:r>
                  <a:rPr lang="sr-Latn-ME" sz="1200" kern="1200">
                    <a:solidFill>
                      <a:schemeClr val="tx1"/>
                    </a:solidFill>
                    <a:effectLst/>
                    <a:latin typeface="+mn-lt"/>
                    <a:ea typeface="+mn-ea"/>
                    <a:cs typeface="+mn-cs"/>
                  </a:rPr>
                  <a:t>, </a:t>
                </a:r>
                <a:r>
                  <a:rPr lang="en-US" sz="1200" kern="1200">
                    <a:solidFill>
                      <a:schemeClr val="tx1"/>
                    </a:solidFill>
                    <a:effectLst/>
                    <a:latin typeface="+mn-lt"/>
                    <a:ea typeface="+mn-ea"/>
                    <a:cs typeface="+mn-cs"/>
                  </a:rPr>
                  <a:t>mno</a:t>
                </a:r>
                <a:r>
                  <a:rPr lang="sr-Latn-ME" sz="1200" kern="1200">
                    <a:solidFill>
                      <a:schemeClr val="tx1"/>
                    </a:solidFill>
                    <a:effectLst/>
                    <a:latin typeface="+mn-lt"/>
                    <a:ea typeface="+mn-ea"/>
                    <a:cs typeface="+mn-cs"/>
                  </a:rPr>
                  <a:t>ž</a:t>
                </a:r>
                <a:r>
                  <a:rPr lang="en-US" sz="1200" kern="1200">
                    <a:solidFill>
                      <a:schemeClr val="tx1"/>
                    </a:solidFill>
                    <a:effectLst/>
                    <a:latin typeface="+mn-lt"/>
                    <a:ea typeface="+mn-ea"/>
                    <a:cs typeface="+mn-cs"/>
                  </a:rPr>
                  <a:t>enje se odvija u </a:t>
                </a:r>
                <a:r>
                  <a:rPr lang="en-US" sz="1200" i="0" kern="1200">
                    <a:solidFill>
                      <a:schemeClr val="tx1"/>
                    </a:solidFill>
                    <a:effectLst/>
                    <a:latin typeface="+mn-lt"/>
                    <a:ea typeface="+mn-ea"/>
                    <a:cs typeface="+mn-cs"/>
                  </a:rPr>
                  <a:t>O(n^</a:t>
                </a:r>
                <a:r>
                  <a:rPr lang="sr-Latn-ME" sz="1200" i="0" kern="1200">
                    <a:solidFill>
                      <a:schemeClr val="tx1"/>
                    </a:solidFill>
                    <a:effectLst/>
                    <a:latin typeface="+mn-lt"/>
                    <a:ea typeface="+mn-ea"/>
                    <a:cs typeface="+mn-cs"/>
                  </a:rPr>
                  <a:t>2 )</a:t>
                </a:r>
                <a:r>
                  <a:rPr lang="en-US" sz="1200" kern="1200">
                    <a:solidFill>
                      <a:schemeClr val="tx1"/>
                    </a:solidFill>
                    <a:effectLst/>
                    <a:latin typeface="+mn-lt"/>
                    <a:ea typeface="+mn-ea"/>
                    <a:cs typeface="+mn-cs"/>
                  </a:rPr>
                  <a:t> operacija po jednoj iteraciji</a:t>
                </a:r>
                <a:r>
                  <a:rPr lang="sr-Latn-ME" sz="1200" kern="1200">
                    <a:solidFill>
                      <a:schemeClr val="tx1"/>
                    </a:solidFill>
                    <a:effectLst/>
                    <a:latin typeface="+mn-lt"/>
                    <a:ea typeface="+mn-ea"/>
                    <a:cs typeface="+mn-cs"/>
                  </a:rPr>
                  <a:t>, </a:t>
                </a:r>
                <a:r>
                  <a:rPr lang="en-US" sz="1200" kern="1200">
                    <a:solidFill>
                      <a:schemeClr val="tx1"/>
                    </a:solidFill>
                    <a:effectLst/>
                    <a:latin typeface="+mn-lt"/>
                    <a:ea typeface="+mn-ea"/>
                    <a:cs typeface="+mn-cs"/>
                  </a:rPr>
                  <a:t>a izvodi ga samo jedno jezgro</a:t>
                </a:r>
                <a:r>
                  <a:rPr lang="sr-Latn-ME" sz="1200" kern="1200">
                    <a:solidFill>
                      <a:schemeClr val="tx1"/>
                    </a:solidFill>
                    <a:effectLst/>
                    <a:latin typeface="+mn-lt"/>
                    <a:ea typeface="+mn-ea"/>
                    <a:cs typeface="+mn-cs"/>
                  </a:rPr>
                  <a:t>. Kod paralelnog pristupa u</a:t>
                </a:r>
                <a:r>
                  <a:rPr lang="en-US" sz="1200" kern="1200">
                    <a:solidFill>
                      <a:schemeClr val="tx1"/>
                    </a:solidFill>
                    <a:effectLst/>
                    <a:latin typeface="+mn-lt"/>
                    <a:ea typeface="+mn-ea"/>
                    <a:cs typeface="+mn-cs"/>
                  </a:rPr>
                  <a:t>kupan broj operacija ostaje </a:t>
                </a:r>
                <a:r>
                  <a:rPr lang="en-US" sz="1200" i="0" kern="1200">
                    <a:solidFill>
                      <a:schemeClr val="tx1"/>
                    </a:solidFill>
                    <a:effectLst/>
                    <a:latin typeface="+mn-lt"/>
                    <a:ea typeface="+mn-ea"/>
                    <a:cs typeface="+mn-cs"/>
                  </a:rPr>
                  <a:t>O(n^</a:t>
                </a:r>
                <a:r>
                  <a:rPr lang="sr-Latn-ME" sz="1200" i="0" kern="1200">
                    <a:solidFill>
                      <a:schemeClr val="tx1"/>
                    </a:solidFill>
                    <a:effectLst/>
                    <a:latin typeface="+mn-lt"/>
                    <a:ea typeface="+mn-ea"/>
                    <a:cs typeface="+mn-cs"/>
                  </a:rPr>
                  <a:t>2 )</a:t>
                </a:r>
                <a:r>
                  <a:rPr lang="sr-Latn-ME" sz="1200" kern="1200">
                    <a:solidFill>
                      <a:schemeClr val="tx1"/>
                    </a:solidFill>
                    <a:effectLst/>
                    <a:latin typeface="+mn-lt"/>
                    <a:ea typeface="+mn-ea"/>
                    <a:cs typeface="+mn-cs"/>
                  </a:rPr>
                  <a:t>, </a:t>
                </a:r>
                <a:r>
                  <a:rPr lang="en-US" sz="1200" kern="1200">
                    <a:solidFill>
                      <a:schemeClr val="tx1"/>
                    </a:solidFill>
                    <a:effectLst/>
                    <a:latin typeface="+mn-lt"/>
                    <a:ea typeface="+mn-ea"/>
                    <a:cs typeface="+mn-cs"/>
                  </a:rPr>
                  <a:t>ali se dijele izme</a:t>
                </a:r>
                <a:r>
                  <a:rPr lang="sr-Latn-ME" sz="1200" kern="1200">
                    <a:solidFill>
                      <a:schemeClr val="tx1"/>
                    </a:solidFill>
                    <a:effectLst/>
                    <a:latin typeface="+mn-lt"/>
                    <a:ea typeface="+mn-ea"/>
                    <a:cs typeface="+mn-cs"/>
                  </a:rPr>
                  <a:t>đ</a:t>
                </a:r>
                <a:r>
                  <a:rPr lang="en-US" sz="1200" kern="1200">
                    <a:solidFill>
                      <a:schemeClr val="tx1"/>
                    </a:solidFill>
                    <a:effectLst/>
                    <a:latin typeface="+mn-lt"/>
                    <a:ea typeface="+mn-ea"/>
                    <a:cs typeface="+mn-cs"/>
                  </a:rPr>
                  <a:t>u vi</a:t>
                </a:r>
                <a:r>
                  <a:rPr lang="sr-Latn-ME" sz="1200" kern="1200">
                    <a:solidFill>
                      <a:schemeClr val="tx1"/>
                    </a:solidFill>
                    <a:effectLst/>
                    <a:latin typeface="+mn-lt"/>
                    <a:ea typeface="+mn-ea"/>
                    <a:cs typeface="+mn-cs"/>
                  </a:rPr>
                  <a:t>š</a:t>
                </a:r>
                <a:r>
                  <a:rPr lang="en-US" sz="1200" kern="1200">
                    <a:solidFill>
                      <a:schemeClr val="tx1"/>
                    </a:solidFill>
                    <a:effectLst/>
                    <a:latin typeface="+mn-lt"/>
                    <a:ea typeface="+mn-ea"/>
                    <a:cs typeface="+mn-cs"/>
                  </a:rPr>
                  <a:t>e jezgara ili</a:t>
                </a:r>
                <a:r>
                  <a:rPr lang="sr-Latn-ME" sz="1200" kern="1200">
                    <a:solidFill>
                      <a:schemeClr val="tx1"/>
                    </a:solidFill>
                    <a:effectLst/>
                    <a:latin typeface="+mn-lt"/>
                    <a:ea typeface="+mn-ea"/>
                    <a:cs typeface="+mn-cs"/>
                  </a:rPr>
                  <a:t> č</a:t>
                </a:r>
                <a:r>
                  <a:rPr lang="en-US" sz="1200" kern="1200">
                    <a:solidFill>
                      <a:schemeClr val="tx1"/>
                    </a:solidFill>
                    <a:effectLst/>
                    <a:latin typeface="+mn-lt"/>
                    <a:ea typeface="+mn-ea"/>
                    <a:cs typeface="+mn-cs"/>
                  </a:rPr>
                  <a:t>vorova</a:t>
                </a:r>
                <a:r>
                  <a:rPr lang="sr-Latn-ME" sz="1200" kern="1200">
                    <a:solidFill>
                      <a:schemeClr val="tx1"/>
                    </a:solidFill>
                    <a:effectLst/>
                    <a:latin typeface="+mn-lt"/>
                    <a:ea typeface="+mn-ea"/>
                    <a:cs typeface="+mn-cs"/>
                  </a:rPr>
                  <a:t>, š</a:t>
                </a:r>
                <a:r>
                  <a:rPr lang="en-US" sz="1200" kern="1200">
                    <a:solidFill>
                      <a:schemeClr val="tx1"/>
                    </a:solidFill>
                    <a:effectLst/>
                    <a:latin typeface="+mn-lt"/>
                    <a:ea typeface="+mn-ea"/>
                    <a:cs typeface="+mn-cs"/>
                  </a:rPr>
                  <a:t>to omogu</a:t>
                </a:r>
                <a:r>
                  <a:rPr lang="sr-Latn-ME" sz="1200" kern="1200">
                    <a:solidFill>
                      <a:schemeClr val="tx1"/>
                    </a:solidFill>
                    <a:effectLst/>
                    <a:latin typeface="+mn-lt"/>
                    <a:ea typeface="+mn-ea"/>
                    <a:cs typeface="+mn-cs"/>
                  </a:rPr>
                  <a:t>ć</a:t>
                </a:r>
                <a:r>
                  <a:rPr lang="en-US" sz="1200" kern="1200">
                    <a:solidFill>
                      <a:schemeClr val="tx1"/>
                    </a:solidFill>
                    <a:effectLst/>
                    <a:latin typeface="+mn-lt"/>
                    <a:ea typeface="+mn-ea"/>
                    <a:cs typeface="+mn-cs"/>
                  </a:rPr>
                  <a:t>ava znatno ubrzanje</a:t>
                </a:r>
                <a:r>
                  <a:rPr lang="sr-Latn-ME" sz="1200" kern="1200">
                    <a:solidFill>
                      <a:schemeClr val="tx1"/>
                    </a:solidFill>
                    <a:effectLst/>
                    <a:latin typeface="+mn-lt"/>
                    <a:ea typeface="+mn-ea"/>
                    <a:cs typeface="+mn-cs"/>
                  </a:rPr>
                  <a:t>, </a:t>
                </a:r>
                <a:r>
                  <a:rPr lang="en-US" sz="1200" kern="1200">
                    <a:solidFill>
                      <a:schemeClr val="tx1"/>
                    </a:solidFill>
                    <a:effectLst/>
                    <a:latin typeface="+mn-lt"/>
                    <a:ea typeface="+mn-ea"/>
                    <a:cs typeface="+mn-cs"/>
                  </a:rPr>
                  <a:t>sve dok se tro</a:t>
                </a:r>
                <a:r>
                  <a:rPr lang="sr-Latn-ME" sz="1200" kern="1200">
                    <a:solidFill>
                      <a:schemeClr val="tx1"/>
                    </a:solidFill>
                    <a:effectLst/>
                    <a:latin typeface="+mn-lt"/>
                    <a:ea typeface="+mn-ea"/>
                    <a:cs typeface="+mn-cs"/>
                  </a:rPr>
                  <a:t>š</a:t>
                </a:r>
                <a:r>
                  <a:rPr lang="en-US" sz="1200" kern="1200">
                    <a:solidFill>
                      <a:schemeClr val="tx1"/>
                    </a:solidFill>
                    <a:effectLst/>
                    <a:latin typeface="+mn-lt"/>
                    <a:ea typeface="+mn-ea"/>
                    <a:cs typeface="+mn-cs"/>
                  </a:rPr>
                  <a:t>kovi komunikacije ne pove</a:t>
                </a:r>
                <a:r>
                  <a:rPr lang="sr-Latn-ME" sz="1200" kern="1200">
                    <a:solidFill>
                      <a:schemeClr val="tx1"/>
                    </a:solidFill>
                    <a:effectLst/>
                    <a:latin typeface="+mn-lt"/>
                    <a:ea typeface="+mn-ea"/>
                    <a:cs typeface="+mn-cs"/>
                  </a:rPr>
                  <a:t>ć</a:t>
                </a:r>
                <a:r>
                  <a:rPr lang="en-US" sz="1200" kern="1200">
                    <a:solidFill>
                      <a:schemeClr val="tx1"/>
                    </a:solidFill>
                    <a:effectLst/>
                    <a:latin typeface="+mn-lt"/>
                    <a:ea typeface="+mn-ea"/>
                    <a:cs typeface="+mn-cs"/>
                  </a:rPr>
                  <a:t>aju do te mjere da naru</a:t>
                </a:r>
                <a:r>
                  <a:rPr lang="sr-Latn-ME" sz="1200" kern="1200">
                    <a:solidFill>
                      <a:schemeClr val="tx1"/>
                    </a:solidFill>
                    <a:effectLst/>
                    <a:latin typeface="+mn-lt"/>
                    <a:ea typeface="+mn-ea"/>
                    <a:cs typeface="+mn-cs"/>
                  </a:rPr>
                  <a:t>š</a:t>
                </a:r>
                <a:r>
                  <a:rPr lang="en-US" sz="1200" kern="1200">
                    <a:solidFill>
                      <a:schemeClr val="tx1"/>
                    </a:solidFill>
                    <a:effectLst/>
                    <a:latin typeface="+mn-lt"/>
                    <a:ea typeface="+mn-ea"/>
                    <a:cs typeface="+mn-cs"/>
                  </a:rPr>
                  <a:t>e dobit od paralelizacije</a:t>
                </a:r>
                <a:r>
                  <a:rPr lang="sr-Latn-ME" sz="1200" kern="1200">
                    <a:solidFill>
                      <a:schemeClr val="tx1"/>
                    </a:solidFill>
                    <a:effectLst/>
                    <a:latin typeface="+mn-lt"/>
                    <a:ea typeface="+mn-ea"/>
                    <a:cs typeface="+mn-cs"/>
                  </a:rPr>
                  <a:t>.</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Kada je u pitanju memorijska organizacija, pri sekvencijalnom pristupu jedan proces sadrži svu matricu </a:t>
                </a:r>
                <a:r>
                  <a:rPr lang="en-US" sz="1200" i="0" kern="1200">
                    <a:solidFill>
                      <a:schemeClr val="tx1"/>
                    </a:solidFill>
                    <a:effectLst/>
                    <a:latin typeface="+mn-lt"/>
                    <a:ea typeface="+mn-ea"/>
                    <a:cs typeface="+mn-cs"/>
                  </a:rPr>
                  <a:t>𝐴</a:t>
                </a:r>
                <a:r>
                  <a:rPr lang="en-US" sz="1200" kern="1200">
                    <a:solidFill>
                      <a:schemeClr val="tx1"/>
                    </a:solidFill>
                    <a:effectLst/>
                    <a:latin typeface="+mn-lt"/>
                    <a:ea typeface="+mn-ea"/>
                    <a:cs typeface="+mn-cs"/>
                  </a:rPr>
                  <a:t>  i vector </a:t>
                </a:r>
                <a:r>
                  <a:rPr lang="en-US" sz="1200" i="0" kern="1200">
                    <a:solidFill>
                      <a:schemeClr val="tx1"/>
                    </a:solidFill>
                    <a:effectLst/>
                    <a:latin typeface="+mn-lt"/>
                    <a:ea typeface="+mn-ea"/>
                    <a:cs typeface="+mn-cs"/>
                  </a:rPr>
                  <a:t>𝑥</a:t>
                </a:r>
                <a:r>
                  <a:rPr lang="en-US" sz="1200" kern="1200">
                    <a:solidFill>
                      <a:schemeClr val="tx1"/>
                    </a:solidFill>
                    <a:effectLst/>
                    <a:latin typeface="+mn-lt"/>
                    <a:ea typeface="+mn-ea"/>
                    <a:cs typeface="+mn-cs"/>
                  </a:rPr>
                  <a:t>. Ovo može biti problem za ekstremno velike matrice. Dok pri paralelnom svako jezgro čuva samo dio matrice i dio vektora, što omogućava rad sa mnogo većim podacima nego što to može jedna jedinica da prihvati.</a:t>
                </a:r>
              </a:p>
              <a:p>
                <a:r>
                  <a:rPr lang="en-US" sz="1200" kern="1200">
                    <a:solidFill>
                      <a:schemeClr val="tx1"/>
                    </a:solidFill>
                    <a:effectLst/>
                    <a:latin typeface="+mn-lt"/>
                    <a:ea typeface="+mn-ea"/>
                    <a:cs typeface="+mn-cs"/>
                  </a:rPr>
                  <a:t>Značajna razlika je i složenost implementacije.</a:t>
                </a:r>
                <a:r>
                  <a:rPr lang="en-US" sz="1200" b="1" kern="1200">
                    <a:solidFill>
                      <a:schemeClr val="tx1"/>
                    </a:solidFill>
                    <a:effectLst/>
                    <a:latin typeface="+mn-lt"/>
                    <a:ea typeface="+mn-ea"/>
                    <a:cs typeface="+mn-cs"/>
                  </a:rPr>
                  <a:t> </a:t>
                </a:r>
                <a:r>
                  <a:rPr lang="en-US" sz="1200" kern="1200">
                    <a:solidFill>
                      <a:schemeClr val="tx1"/>
                    </a:solidFill>
                    <a:effectLst/>
                    <a:latin typeface="+mn-lt"/>
                    <a:ea typeface="+mn-ea"/>
                    <a:cs typeface="+mn-cs"/>
                  </a:rPr>
                  <a:t>Sekvencijalni pristup je jednostavniji za kodiranje i razumijevanje. Paralelni pristup zahtijeva upotrebu biblioteka poput MPI, OpenMP ili CUDA. Potrebno je obezbijediti korektnu i efikasnu komunikaciju i sinhronizaciju između čvorova, odnosno procesorskih jezgara.</a:t>
                </a:r>
              </a:p>
              <a:p>
                <a:r>
                  <a:rPr lang="en-US" sz="1200" kern="1200">
                    <a:solidFill>
                      <a:schemeClr val="tx1"/>
                    </a:solidFill>
                    <a:effectLst/>
                    <a:latin typeface="+mn-lt"/>
                    <a:ea typeface="+mn-ea"/>
                    <a:cs typeface="+mn-cs"/>
                  </a:rPr>
                  <a:t>Za kraj, kao razliku vrijedi pomenuti i praktičnu primjenu.</a:t>
                </a:r>
                <a:r>
                  <a:rPr lang="en-US" sz="1200" b="1" kern="1200">
                    <a:solidFill>
                      <a:schemeClr val="tx1"/>
                    </a:solidFill>
                    <a:effectLst/>
                    <a:latin typeface="+mn-lt"/>
                    <a:ea typeface="+mn-ea"/>
                    <a:cs typeface="+mn-cs"/>
                  </a:rPr>
                  <a:t> </a:t>
                </a:r>
                <a:r>
                  <a:rPr lang="en-US" sz="1200" kern="1200">
                    <a:solidFill>
                      <a:schemeClr val="tx1"/>
                    </a:solidFill>
                    <a:effectLst/>
                    <a:latin typeface="+mn-lt"/>
                    <a:ea typeface="+mn-ea"/>
                    <a:cs typeface="+mn-cs"/>
                  </a:rPr>
                  <a:t>Sekvencijalno riješenje je primjereno za srednje veličine problema i okruženja gdje nema mnogo hardverskih resursa. Dok je paralelno rješenje neophodno za rješavanje vrlo velikih problema (visokodimenzionalne matrice, masivno računanje), gdje se postižu značajne uštede u vremenu.</a:t>
                </a:r>
              </a:p>
              <a:p>
                <a:endParaRPr lang="en-US" dirty="0"/>
              </a:p>
            </p:txBody>
          </p:sp>
        </mc:Fallback>
      </mc:AlternateContent>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smtClean="0">
                <a:solidFill>
                  <a:schemeClr val="tx1"/>
                </a:solidFill>
                <a:effectLst/>
                <a:latin typeface="+mn-lt"/>
                <a:ea typeface="+mn-ea"/>
                <a:cs typeface="+mn-cs"/>
              </a:rPr>
              <a:t>Paralelna implementacija metode stepene iteracije značajno ubrzava nalaženje dominantne svojstvene vrijednosti za velike matrice. Jasno strukturisani koraci omogućavaju efikasnu implementaciju na više procesorskih jezgara, a ograničenja kao komunikacioni troškovi mogu se optimizovati pažljivim izborom algoritamskih rješenja i tehnologija.</a:t>
            </a:r>
          </a:p>
          <a:p>
            <a:r>
              <a:rPr lang="en-US" sz="1200" kern="1200" smtClean="0">
                <a:solidFill>
                  <a:schemeClr val="tx1"/>
                </a:solidFill>
                <a:effectLst/>
                <a:latin typeface="+mn-lt"/>
                <a:ea typeface="+mn-ea"/>
                <a:cs typeface="+mn-cs"/>
              </a:rPr>
              <a:t>Primjena metode stepene iteracije za pronalaženje dominantne svojstvene vrijednosti matrice je široko rasprostranjena u brojnim disciplinama. Njena jednostavnost, efikasnost i mogućnost lake paralelizacije čine je pogodnom za velike probleme u savremenom računarstvu. Iako metoda ima svoja ograničenja — poput toga što pronalazi samo jednu vrijednost — njena praktična korisnost ostaje velika, naročito kada je potrebno brzo i skalabilno procijeniti dominantne komponente složenog sistema.</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Hvala na paznji!</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smtClean="0">
                <a:solidFill>
                  <a:schemeClr val="tx1"/>
                </a:solidFill>
                <a:effectLst/>
                <a:latin typeface="+mn-lt"/>
                <a:ea typeface="+mn-ea"/>
                <a:cs typeface="+mn-cs"/>
              </a:rPr>
              <a:t>Problemi pronalaženja svojstvenih vrijednosti predstavljaju temeljni koncept u različitim naučnim i inženjerskim disciplinama, uključujući fiziku, inženjerstvo, računarstvo i matematiku.</a:t>
            </a:r>
            <a:r>
              <a:rPr lang="sr-Latn-ME" sz="1200" kern="1200" smtClean="0">
                <a:solidFill>
                  <a:schemeClr val="tx1"/>
                </a:solidFill>
                <a:effectLst/>
                <a:latin typeface="+mn-lt"/>
                <a:ea typeface="+mn-ea"/>
                <a:cs typeface="+mn-cs"/>
              </a:rPr>
              <a:t> </a:t>
            </a:r>
            <a:r>
              <a:rPr lang="en-US" sz="1200" kern="1200" smtClean="0">
                <a:solidFill>
                  <a:schemeClr val="tx1"/>
                </a:solidFill>
                <a:effectLst/>
                <a:latin typeface="+mn-lt"/>
                <a:ea typeface="+mn-ea"/>
                <a:cs typeface="+mn-cs"/>
              </a:rPr>
              <a:t>Pojava problema svojstvenih vrijednosti u tako raznovrsnim oblastima </a:t>
            </a:r>
            <a:r>
              <a:rPr lang="sr-Latn-ME" sz="1200" kern="1200" smtClean="0">
                <a:solidFill>
                  <a:schemeClr val="tx1"/>
                </a:solidFill>
                <a:effectLst/>
                <a:latin typeface="+mn-lt"/>
                <a:ea typeface="+mn-ea"/>
                <a:cs typeface="+mn-cs"/>
              </a:rPr>
              <a:t>naglašava</a:t>
            </a:r>
            <a:r>
              <a:rPr lang="en-US" sz="1200" kern="1200" smtClean="0">
                <a:solidFill>
                  <a:schemeClr val="tx1"/>
                </a:solidFill>
                <a:effectLst/>
                <a:latin typeface="+mn-lt"/>
                <a:ea typeface="+mn-ea"/>
                <a:cs typeface="+mn-cs"/>
              </a:rPr>
              <a:t> potrebu za efikasnim i skalabilnim računarskim tehnikama za analizu svojstava sistema reprezentovanih matricama. Sa rastom složenosti i veličine takvih sistema, rješavanje problema svojstvenih vrijednosti često zahtijeva više procesorske snage nego što pojedinačni procesor može obezbijediti – što ukazuje na neophodnost paralelnog pristupa. Metoda stepene iteracije(poznata kao i Von Misesova iteracija) predstavlja jednostavnu, ali efikasnu iterativnu tehniku za aproksimaciju najveće (po apsolutnoj vrijednosti) svojstvene vrijednosti matrice i njenog pripadajućeg vektora.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r-Latn-ME" smtClean="0"/>
                  <a:t>Uzmimo da</a:t>
                </a:r>
                <a:r>
                  <a:rPr lang="sr-Latn-ME" baseline="0" smtClean="0"/>
                  <a:t> je A kvadratna matrica dimenzija n puta n,</a:t>
                </a:r>
                <a:r>
                  <a:rPr lang="en-US" sz="1200" kern="1200" smtClean="0">
                    <a:solidFill>
                      <a:schemeClr val="tx1"/>
                    </a:solidFill>
                    <a:effectLst/>
                    <a:latin typeface="+mn-lt"/>
                    <a:ea typeface="+mn-ea"/>
                    <a:cs typeface="+mn-cs"/>
                  </a:rPr>
                  <a:t> koja ima n linearno nezavisnih svojstvenih vektora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𝑣</m:t>
                        </m:r>
                      </m:e>
                      <m:sub>
                        <m:r>
                          <a:rPr lang="sr-Latn-ME" sz="1200" i="1" kern="1200">
                            <a:solidFill>
                              <a:schemeClr val="tx1"/>
                            </a:solidFill>
                            <a:effectLst/>
                            <a:latin typeface="Cambria Math" panose="02040503050406030204" pitchFamily="18" charset="0"/>
                            <a:ea typeface="+mn-ea"/>
                            <a:cs typeface="+mn-cs"/>
                          </a:rPr>
                          <m:t>1</m:t>
                        </m:r>
                      </m:sub>
                    </m:sSub>
                    <m:r>
                      <a:rPr lang="sr-Latn-ME" sz="1200" i="1"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𝑣</m:t>
                        </m:r>
                      </m:e>
                      <m:sub>
                        <m:r>
                          <a:rPr lang="sr-Latn-ME" sz="1200" i="1" kern="1200">
                            <a:solidFill>
                              <a:schemeClr val="tx1"/>
                            </a:solidFill>
                            <a:effectLst/>
                            <a:latin typeface="Cambria Math" panose="02040503050406030204" pitchFamily="18" charset="0"/>
                            <a:ea typeface="+mn-ea"/>
                            <a:cs typeface="+mn-cs"/>
                          </a:rPr>
                          <m:t>2</m:t>
                        </m:r>
                      </m:sub>
                    </m:sSub>
                    <m:r>
                      <a:rPr lang="sr-Latn-ME" sz="1200" i="1" kern="1200">
                        <a:solidFill>
                          <a:schemeClr val="tx1"/>
                        </a:solidFill>
                        <a:effectLst/>
                        <a:latin typeface="Cambria Math" panose="02040503050406030204" pitchFamily="18" charset="0"/>
                        <a:ea typeface="+mn-ea"/>
                        <a:cs typeface="+mn-cs"/>
                      </a:rPr>
                      <m:t>, ..., </m:t>
                    </m:r>
                    <m:sSub>
                      <m:sSubPr>
                        <m:ctrlPr>
                          <a:rPr lang="en-US" sz="1200" i="1" kern="1200">
                            <a:solidFill>
                              <a:schemeClr val="tx1"/>
                            </a:solidFill>
                            <a:effectLst/>
                            <a:latin typeface="Cambria Math" panose="02040503050406030204" pitchFamily="18" charset="0"/>
                            <a:ea typeface="+mn-ea"/>
                            <a:cs typeface="+mn-cs"/>
                          </a:rPr>
                        </m:ctrlPr>
                      </m:sSubPr>
                      <m:e>
                        <m:r>
                          <a:rPr lang="sr-Latn-ME" sz="1200" i="1" kern="1200">
                            <a:solidFill>
                              <a:schemeClr val="tx1"/>
                            </a:solidFill>
                            <a:effectLst/>
                            <a:latin typeface="Cambria Math" panose="02040503050406030204" pitchFamily="18" charset="0"/>
                            <a:ea typeface="+mn-ea"/>
                            <a:cs typeface="+mn-cs"/>
                          </a:rPr>
                          <m:t>𝑣</m:t>
                        </m:r>
                      </m:e>
                      <m:sub>
                        <m:r>
                          <a:rPr lang="sr-Latn-ME" sz="1200" i="1" kern="1200">
                            <a:solidFill>
                              <a:schemeClr val="tx1"/>
                            </a:solidFill>
                            <a:effectLst/>
                            <a:latin typeface="Cambria Math" panose="02040503050406030204" pitchFamily="18" charset="0"/>
                            <a:ea typeface="+mn-ea"/>
                            <a:cs typeface="+mn-cs"/>
                          </a:rPr>
                          <m:t>𝑛</m:t>
                        </m:r>
                      </m:sub>
                    </m:sSub>
                  </m:oMath>
                </a14:m>
                <a:r>
                  <a:rPr lang="sr-Latn-ME" sz="1200" kern="1200">
                    <a:solidFill>
                      <a:schemeClr val="tx1"/>
                    </a:solidFill>
                    <a:effectLst/>
                    <a:latin typeface="+mn-lt"/>
                    <a:ea typeface="+mn-ea"/>
                    <a:cs typeface="+mn-cs"/>
                  </a:rPr>
                  <a:t> . Pretpostavlja se da postoji dominantna svojstvena vrijednost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sr-Latn-ME" sz="1200" i="1" kern="1200">
                            <a:solidFill>
                              <a:schemeClr val="tx1"/>
                            </a:solidFill>
                            <a:effectLst/>
                            <a:latin typeface="Cambria Math" panose="02040503050406030204" pitchFamily="18" charset="0"/>
                            <a:ea typeface="+mn-ea"/>
                            <a:cs typeface="+mn-cs"/>
                          </a:rPr>
                          <m:t>𝜆</m:t>
                        </m:r>
                      </m:e>
                      <m:sub>
                        <m:r>
                          <a:rPr lang="sr-Latn-ME" sz="1200" i="1" kern="1200">
                            <a:solidFill>
                              <a:schemeClr val="tx1"/>
                            </a:solidFill>
                            <a:effectLst/>
                            <a:latin typeface="Cambria Math" panose="02040503050406030204" pitchFamily="18" charset="0"/>
                            <a:ea typeface="+mn-ea"/>
                            <a:cs typeface="+mn-cs"/>
                          </a:rPr>
                          <m:t>1</m:t>
                        </m:r>
                      </m:sub>
                    </m:sSub>
                    <m:r>
                      <a:rPr lang="sr-Latn-ME" sz="1200" i="1" kern="1200">
                        <a:solidFill>
                          <a:schemeClr val="tx1"/>
                        </a:solidFill>
                        <a:effectLst/>
                        <a:latin typeface="Cambria Math" panose="02040503050406030204" pitchFamily="18" charset="0"/>
                        <a:ea typeface="+mn-ea"/>
                        <a:cs typeface="+mn-cs"/>
                      </a:rPr>
                      <m:t>,</m:t>
                    </m:r>
                  </m:oMath>
                </a14:m>
                <a:r>
                  <a:rPr lang="sr-Latn-ME" sz="1200" kern="1200">
                    <a:solidFill>
                      <a:schemeClr val="tx1"/>
                    </a:solidFill>
                    <a:effectLst/>
                    <a:latin typeface="+mn-lt"/>
                    <a:ea typeface="+mn-ea"/>
                    <a:cs typeface="+mn-cs"/>
                  </a:rPr>
                  <a:t> tj</a:t>
                </a:r>
                <a14:m>
                  <m:oMath xmlns:m="http://schemas.openxmlformats.org/officeDocument/2006/math">
                    <m:r>
                      <a:rPr lang="sr-Latn-ME" sz="1200" i="1" kern="1200">
                        <a:solidFill>
                          <a:schemeClr val="tx1"/>
                        </a:solidFill>
                        <a:effectLst/>
                        <a:latin typeface="Cambria Math" panose="02040503050406030204" pitchFamily="18" charset="0"/>
                        <a:ea typeface="+mn-ea"/>
                        <a:cs typeface="+mn-cs"/>
                      </a:rPr>
                      <m:t>.</m:t>
                    </m:r>
                    <m:d>
                      <m:dPr>
                        <m:begChr m:val="|"/>
                        <m:endChr m:val="|"/>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sr-Latn-ME" sz="1200" i="1" kern="1200">
                                <a:solidFill>
                                  <a:schemeClr val="tx1"/>
                                </a:solidFill>
                                <a:effectLst/>
                                <a:latin typeface="Cambria Math" panose="02040503050406030204" pitchFamily="18" charset="0"/>
                                <a:ea typeface="+mn-ea"/>
                                <a:cs typeface="+mn-cs"/>
                              </a:rPr>
                              <m:t>𝜆</m:t>
                            </m:r>
                          </m:e>
                          <m:sub>
                            <m:r>
                              <a:rPr lang="sr-Latn-ME" sz="1200" i="1" kern="1200">
                                <a:solidFill>
                                  <a:schemeClr val="tx1"/>
                                </a:solidFill>
                                <a:effectLst/>
                                <a:latin typeface="Cambria Math" panose="02040503050406030204" pitchFamily="18" charset="0"/>
                                <a:ea typeface="+mn-ea"/>
                                <a:cs typeface="+mn-cs"/>
                              </a:rPr>
                              <m:t>1</m:t>
                            </m:r>
                          </m:sub>
                        </m:sSub>
                      </m:e>
                    </m:d>
                    <m:r>
                      <a:rPr lang="sr-Latn-ME" sz="1200" i="1" kern="1200">
                        <a:solidFill>
                          <a:schemeClr val="tx1"/>
                        </a:solidFill>
                        <a:effectLst/>
                        <a:latin typeface="Cambria Math" panose="02040503050406030204" pitchFamily="18" charset="0"/>
                        <a:ea typeface="+mn-ea"/>
                        <a:cs typeface="+mn-cs"/>
                      </a:rPr>
                      <m:t>&gt; </m:t>
                    </m:r>
                    <m:d>
                      <m:dPr>
                        <m:begChr m:val="|"/>
                        <m:endChr m:val="|"/>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sr-Latn-ME" sz="1200" i="1" kern="1200">
                                <a:solidFill>
                                  <a:schemeClr val="tx1"/>
                                </a:solidFill>
                                <a:effectLst/>
                                <a:latin typeface="Cambria Math" panose="02040503050406030204" pitchFamily="18" charset="0"/>
                                <a:ea typeface="+mn-ea"/>
                                <a:cs typeface="+mn-cs"/>
                              </a:rPr>
                              <m:t>𝜆</m:t>
                            </m:r>
                          </m:e>
                          <m:sub>
                            <m:r>
                              <a:rPr lang="sr-Latn-ME" sz="1200" i="1" kern="1200">
                                <a:solidFill>
                                  <a:schemeClr val="tx1"/>
                                </a:solidFill>
                                <a:effectLst/>
                                <a:latin typeface="Cambria Math" panose="02040503050406030204" pitchFamily="18" charset="0"/>
                                <a:ea typeface="+mn-ea"/>
                                <a:cs typeface="+mn-cs"/>
                              </a:rPr>
                              <m:t>𝑖</m:t>
                            </m:r>
                          </m:sub>
                        </m:sSub>
                      </m:e>
                    </m:d>
                    <m:r>
                      <a:rPr lang="sr-Latn-ME" sz="1200" i="1" kern="1200">
                        <a:solidFill>
                          <a:schemeClr val="tx1"/>
                        </a:solidFill>
                        <a:effectLst/>
                        <a:latin typeface="Cambria Math" panose="02040503050406030204" pitchFamily="18" charset="0"/>
                        <a:ea typeface="+mn-ea"/>
                        <a:cs typeface="+mn-cs"/>
                      </a:rPr>
                      <m:t> </m:t>
                    </m:r>
                  </m:oMath>
                </a14:m>
                <a:r>
                  <a:rPr lang="sr-Latn-ME" sz="1200" kern="1200">
                    <a:solidFill>
                      <a:schemeClr val="tx1"/>
                    </a:solidFill>
                    <a:effectLst/>
                    <a:latin typeface="+mn-lt"/>
                    <a:ea typeface="+mn-ea"/>
                    <a:cs typeface="+mn-cs"/>
                  </a:rPr>
                  <a:t>za svako</a:t>
                </a:r>
                <a14:m>
                  <m:oMath xmlns:m="http://schemas.openxmlformats.org/officeDocument/2006/math">
                    <m:r>
                      <a:rPr lang="sr-Latn-ME" sz="1200" i="1" kern="1200">
                        <a:solidFill>
                          <a:schemeClr val="tx1"/>
                        </a:solidFill>
                        <a:effectLst/>
                        <a:latin typeface="Cambria Math" panose="02040503050406030204" pitchFamily="18" charset="0"/>
                        <a:ea typeface="+mn-ea"/>
                        <a:cs typeface="+mn-cs"/>
                      </a:rPr>
                      <m:t> </m:t>
                    </m:r>
                    <m:r>
                      <a:rPr lang="sr-Latn-ME" sz="1200" i="1" kern="1200">
                        <a:solidFill>
                          <a:schemeClr val="tx1"/>
                        </a:solidFill>
                        <a:effectLst/>
                        <a:latin typeface="Cambria Math" panose="02040503050406030204" pitchFamily="18" charset="0"/>
                        <a:ea typeface="+mn-ea"/>
                        <a:cs typeface="+mn-cs"/>
                      </a:rPr>
                      <m:t>𝑖</m:t>
                    </m:r>
                    <m:r>
                      <a:rPr lang="sr-Latn-ME" sz="1200" i="1" kern="1200">
                        <a:solidFill>
                          <a:schemeClr val="tx1"/>
                        </a:solidFill>
                        <a:effectLst/>
                        <a:latin typeface="Cambria Math" panose="02040503050406030204" pitchFamily="18" charset="0"/>
                        <a:ea typeface="+mn-ea"/>
                        <a:cs typeface="+mn-cs"/>
                      </a:rPr>
                      <m:t> = 2, …, </m:t>
                    </m:r>
                    <m:r>
                      <a:rPr lang="sr-Latn-ME" sz="1200" i="1" kern="1200">
                        <a:solidFill>
                          <a:schemeClr val="tx1"/>
                        </a:solidFill>
                        <a:effectLst/>
                        <a:latin typeface="Cambria Math" panose="02040503050406030204" pitchFamily="18" charset="0"/>
                        <a:ea typeface="+mn-ea"/>
                        <a:cs typeface="+mn-cs"/>
                      </a:rPr>
                      <m:t>𝑛</m:t>
                    </m:r>
                    <m:r>
                      <a:rPr lang="sr-Latn-ME" sz="1200" i="1" kern="1200">
                        <a:solidFill>
                          <a:schemeClr val="tx1"/>
                        </a:solidFill>
                        <a:effectLst/>
                        <a:latin typeface="Cambria Math" panose="02040503050406030204" pitchFamily="18" charset="0"/>
                        <a:ea typeface="+mn-ea"/>
                        <a:cs typeface="+mn-cs"/>
                      </a:rPr>
                      <m:t>,</m:t>
                    </m:r>
                  </m:oMath>
                </a14:m>
                <a:r>
                  <a:rPr lang="sr-Latn-ME" sz="1200" kern="1200">
                    <a:solidFill>
                      <a:schemeClr val="tx1"/>
                    </a:solidFill>
                    <a:effectLst/>
                    <a:latin typeface="+mn-lt"/>
                    <a:ea typeface="+mn-ea"/>
                    <a:cs typeface="+mn-cs"/>
                  </a:rPr>
                  <a:t> i da je A dijagonalizabilna</a:t>
                </a:r>
                <a:r>
                  <a:rPr lang="sr-Latn-ME" sz="1200" kern="1200" smtClean="0">
                    <a:solidFill>
                      <a:schemeClr val="tx1"/>
                    </a:solidFill>
                    <a:effectLst/>
                    <a:latin typeface="+mn-lt"/>
                    <a:ea typeface="+mn-ea"/>
                    <a:cs typeface="+mn-cs"/>
                  </a:rPr>
                  <a:t>. </a:t>
                </a:r>
                <a:r>
                  <a:rPr lang="en-US" sz="1200" kern="1200" smtClean="0">
                    <a:solidFill>
                      <a:schemeClr val="tx1"/>
                    </a:solidFill>
                    <a:effectLst/>
                    <a:latin typeface="+mn-lt"/>
                    <a:ea typeface="+mn-ea"/>
                    <a:cs typeface="+mn-cs"/>
                  </a:rPr>
                  <a:t>U ovim uslovima</a:t>
                </a:r>
                <a:r>
                  <a:rPr lang="sr-Latn-ME" sz="1200" kern="1200">
                    <a:solidFill>
                      <a:schemeClr val="tx1"/>
                    </a:solidFill>
                    <a:effectLst/>
                    <a:latin typeface="+mn-lt"/>
                    <a:ea typeface="+mn-ea"/>
                    <a:cs typeface="+mn-cs"/>
                  </a:rPr>
                  <a:t>, </a:t>
                </a:r>
                <a:r>
                  <a:rPr lang="en-US" sz="1200" kern="1200">
                    <a:solidFill>
                      <a:schemeClr val="tx1"/>
                    </a:solidFill>
                    <a:effectLst/>
                    <a:latin typeface="+mn-lt"/>
                    <a:ea typeface="+mn-ea"/>
                    <a:cs typeface="+mn-cs"/>
                  </a:rPr>
                  <a:t>metoda stepene iteracije garantuje konvergenciju ka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𝑣</m:t>
                        </m:r>
                      </m:e>
                      <m:sub>
                        <m:r>
                          <a:rPr lang="en-US" sz="1200" i="1" kern="1200">
                            <a:solidFill>
                              <a:schemeClr val="tx1"/>
                            </a:solidFill>
                            <a:effectLst/>
                            <a:latin typeface="Cambria Math" panose="02040503050406030204" pitchFamily="18" charset="0"/>
                            <a:ea typeface="+mn-ea"/>
                            <a:cs typeface="+mn-cs"/>
                          </a:rPr>
                          <m:t>1</m:t>
                        </m:r>
                      </m:sub>
                    </m:sSub>
                  </m:oMath>
                </a14:m>
                <a:r>
                  <a:rPr lang="sr-Latn-ME" sz="1200" kern="1200">
                    <a:solidFill>
                      <a:schemeClr val="tx1"/>
                    </a:solidFill>
                    <a:effectLst/>
                    <a:latin typeface="+mn-lt"/>
                    <a:ea typeface="+mn-ea"/>
                    <a:cs typeface="+mn-cs"/>
                  </a:rPr>
                  <a:t>– </a:t>
                </a:r>
                <a:r>
                  <a:rPr lang="en-US" sz="1200" kern="1200">
                    <a:solidFill>
                      <a:schemeClr val="tx1"/>
                    </a:solidFill>
                    <a:effectLst/>
                    <a:latin typeface="+mn-lt"/>
                    <a:ea typeface="+mn-ea"/>
                    <a:cs typeface="+mn-cs"/>
                  </a:rPr>
                  <a:t>svojstvenom vektoru koji odgovara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𝜆</m:t>
                        </m:r>
                      </m:e>
                      <m:sub>
                        <m:r>
                          <a:rPr lang="sr-Latn-ME" sz="1200" i="1" kern="1200">
                            <a:solidFill>
                              <a:schemeClr val="tx1"/>
                            </a:solidFill>
                            <a:effectLst/>
                            <a:latin typeface="Cambria Math" panose="02040503050406030204" pitchFamily="18" charset="0"/>
                            <a:ea typeface="+mn-ea"/>
                            <a:cs typeface="+mn-cs"/>
                          </a:rPr>
                          <m:t>1</m:t>
                        </m:r>
                      </m:sub>
                    </m:sSub>
                  </m:oMath>
                </a14:m>
                <a:r>
                  <a:rPr lang="sr-Latn-ME" sz="1200" kern="1200">
                    <a:solidFill>
                      <a:schemeClr val="tx1"/>
                    </a:solidFill>
                    <a:effectLst/>
                    <a:latin typeface="+mn-lt"/>
                    <a:ea typeface="+mn-ea"/>
                    <a:cs typeface="+mn-cs"/>
                  </a:rPr>
                  <a:t>​. </a:t>
                </a:r>
                <a:r>
                  <a:rPr lang="sr-Latn-ME" sz="1200" kern="1200" smtClean="0">
                    <a:solidFill>
                      <a:schemeClr val="tx1"/>
                    </a:solidFill>
                    <a:effectLst/>
                    <a:latin typeface="+mn-lt"/>
                    <a:ea typeface="+mn-ea"/>
                    <a:cs typeface="+mn-cs"/>
                  </a:rPr>
                  <a:t>Odnosno u opštem slučaju v</a:t>
                </a:r>
                <a:r>
                  <a:rPr lang="en-US" sz="1200" kern="1200" smtClean="0">
                    <a:solidFill>
                      <a:schemeClr val="tx1"/>
                    </a:solidFill>
                    <a:effectLst/>
                    <a:latin typeface="+mn-lt"/>
                    <a:ea typeface="+mn-ea"/>
                    <a:cs typeface="+mn-cs"/>
                  </a:rPr>
                  <a:t>ektor </a:t>
                </a:r>
                <a14:m>
                  <m:oMath xmlns:m="http://schemas.openxmlformats.org/officeDocument/2006/math">
                    <m:r>
                      <a:rPr lang="sr-Latn-ME" sz="1200" i="1" kern="1200" smtClean="0">
                        <a:solidFill>
                          <a:schemeClr val="tx1"/>
                        </a:solidFill>
                        <a:effectLst/>
                        <a:latin typeface="Cambria Math" panose="02040503050406030204" pitchFamily="18" charset="0"/>
                        <a:ea typeface="+mn-ea"/>
                        <a:cs typeface="+mn-cs"/>
                      </a:rPr>
                      <m:t>𝑣</m:t>
                    </m:r>
                  </m:oMath>
                </a14:m>
                <a:r>
                  <a:rPr lang="sr-Latn-ME" sz="1200" kern="1200" smtClean="0">
                    <a:solidFill>
                      <a:schemeClr val="tx1"/>
                    </a:solidFill>
                    <a:effectLst/>
                    <a:latin typeface="+mn-lt"/>
                    <a:ea typeface="+mn-ea"/>
                    <a:cs typeface="+mn-cs"/>
                  </a:rPr>
                  <a:t> </a:t>
                </a:r>
                <a:r>
                  <a:rPr lang="en-US" sz="1200" kern="1200">
                    <a:solidFill>
                      <a:schemeClr val="tx1"/>
                    </a:solidFill>
                    <a:effectLst/>
                    <a:latin typeface="+mn-lt"/>
                    <a:ea typeface="+mn-ea"/>
                    <a:cs typeface="+mn-cs"/>
                  </a:rPr>
                  <a:t>je svojstveni </a:t>
                </a:r>
                <a:r>
                  <a:rPr lang="en-US" sz="1200" kern="1200" smtClean="0">
                    <a:solidFill>
                      <a:schemeClr val="tx1"/>
                    </a:solidFill>
                    <a:effectLst/>
                    <a:latin typeface="+mn-lt"/>
                    <a:ea typeface="+mn-ea"/>
                    <a:cs typeface="+mn-cs"/>
                  </a:rPr>
                  <a:t>vektor</a:t>
                </a:r>
                <a:r>
                  <a:rPr lang="sr-Latn-ME" sz="1200" kern="1200" smtClean="0">
                    <a:solidFill>
                      <a:schemeClr val="tx1"/>
                    </a:solidFill>
                    <a:effectLst/>
                    <a:latin typeface="+mn-lt"/>
                    <a:ea typeface="+mn-ea"/>
                    <a:cs typeface="+mn-cs"/>
                  </a:rPr>
                  <a:t> </a:t>
                </a:r>
                <a:r>
                  <a:rPr lang="en-US" sz="1200" kern="1200">
                    <a:solidFill>
                      <a:schemeClr val="tx1"/>
                    </a:solidFill>
                    <a:effectLst/>
                    <a:latin typeface="+mn-lt"/>
                    <a:ea typeface="+mn-ea"/>
                    <a:cs typeface="+mn-cs"/>
                  </a:rPr>
                  <a:t>ako postoji skalar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𝜆</m:t>
                    </m:r>
                  </m:oMath>
                </a14:m>
                <a:r>
                  <a:rPr lang="en-US" sz="1200" kern="1200">
                    <a:solidFill>
                      <a:schemeClr val="tx1"/>
                    </a:solidFill>
                    <a:effectLst/>
                    <a:latin typeface="+mn-lt"/>
                    <a:ea typeface="+mn-ea"/>
                    <a:cs typeface="+mn-cs"/>
                  </a:rPr>
                  <a:t> takav da va</a:t>
                </a:r>
                <a:r>
                  <a:rPr lang="sr-Latn-ME" sz="1200" kern="1200">
                    <a:solidFill>
                      <a:schemeClr val="tx1"/>
                    </a:solidFill>
                    <a:effectLst/>
                    <a:latin typeface="+mn-lt"/>
                    <a:ea typeface="+mn-ea"/>
                    <a:cs typeface="+mn-cs"/>
                  </a:rPr>
                  <a:t>ž</a:t>
                </a:r>
                <a:r>
                  <a:rPr lang="en-US" sz="1200" kern="1200">
                    <a:solidFill>
                      <a:schemeClr val="tx1"/>
                    </a:solidFill>
                    <a:effectLst/>
                    <a:latin typeface="+mn-lt"/>
                    <a:ea typeface="+mn-ea"/>
                    <a:cs typeface="+mn-cs"/>
                  </a:rPr>
                  <a:t>i</a:t>
                </a:r>
                <a:r>
                  <a:rPr lang="sr-Latn-ME" sz="1200" kern="1200" smtClean="0">
                    <a:solidFill>
                      <a:schemeClr val="tx1"/>
                    </a:solidFill>
                    <a:effectLst/>
                    <a:latin typeface="+mn-lt"/>
                    <a:ea typeface="+mn-ea"/>
                    <a:cs typeface="+mn-cs"/>
                  </a:rPr>
                  <a:t>: </a:t>
                </a:r>
                <a14:m>
                  <m:oMath xmlns:m="http://schemas.openxmlformats.org/officeDocument/2006/math">
                    <m:r>
                      <a:rPr lang="en-US" sz="1200" i="1" smtClean="0">
                        <a:latin typeface="Cambria Math" panose="02040503050406030204" pitchFamily="18" charset="0"/>
                      </a:rPr>
                      <m:t>𝐴𝑣</m:t>
                    </m:r>
                    <m:r>
                      <a:rPr lang="sr-Latn-ME" sz="1200" i="1">
                        <a:latin typeface="Cambria Math" panose="02040503050406030204" pitchFamily="18" charset="0"/>
                      </a:rPr>
                      <m:t>=</m:t>
                    </m:r>
                    <m:r>
                      <a:rPr lang="en-US" sz="1200" i="1">
                        <a:latin typeface="Cambria Math" panose="02040503050406030204" pitchFamily="18" charset="0"/>
                      </a:rPr>
                      <m:t>𝜆</m:t>
                    </m:r>
                    <m:r>
                      <a:rPr lang="en-US" sz="1200" i="1">
                        <a:latin typeface="Cambria Math" panose="02040503050406030204" pitchFamily="18" charset="0"/>
                      </a:rPr>
                      <m:t>𝑣</m:t>
                    </m:r>
                  </m:oMath>
                </a14:m>
                <a:r>
                  <a:rPr lang="sr-Latn-ME" sz="1200" smtClean="0"/>
                  <a:t>, gdje je lambda svojstvna</a:t>
                </a:r>
                <a:r>
                  <a:rPr lang="sr-Latn-ME" sz="1200" baseline="0" smtClean="0"/>
                  <a:t> vrijednost. </a:t>
                </a:r>
                <a:r>
                  <a:rPr lang="sr-Latn-ME" sz="1200" kern="1200" smtClean="0">
                    <a:solidFill>
                      <a:schemeClr val="tx1"/>
                    </a:solidFill>
                    <a:effectLst/>
                    <a:latin typeface="+mn-lt"/>
                    <a:ea typeface="+mn-ea"/>
                    <a:cs typeface="+mn-cs"/>
                  </a:rPr>
                  <a:t>Odnosno, svojstveni vektori su specijalni vektori koje neka matrica ne rotira, ne savija, ne mijenja im pravac – već ih samo produžava ili skraćuje, tj. Skalira.</a:t>
                </a:r>
                <a:endParaRPr lang="en-US" sz="120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smtClean="0">
                    <a:solidFill>
                      <a:schemeClr val="tx1"/>
                    </a:solidFill>
                    <a:effectLst/>
                    <a:latin typeface="+mn-lt"/>
                    <a:ea typeface="+mn-ea"/>
                    <a:cs typeface="+mn-cs"/>
                  </a:rPr>
                  <a:t>Metoda stepene iteracije koristi </a:t>
                </a:r>
                <a:r>
                  <a:rPr lang="sr-Latn-ME" sz="1200" kern="1200" smtClean="0">
                    <a:solidFill>
                      <a:schemeClr val="tx1"/>
                    </a:solidFill>
                    <a:effectLst/>
                    <a:latin typeface="+mn-lt"/>
                    <a:ea typeface="+mn-ea"/>
                    <a:cs typeface="+mn-cs"/>
                  </a:rPr>
                  <a:t>ovaj</a:t>
                </a:r>
                <a:r>
                  <a:rPr lang="en-US" sz="1200" kern="1200" smtClean="0">
                    <a:solidFill>
                      <a:schemeClr val="tx1"/>
                    </a:solidFill>
                    <a:effectLst/>
                    <a:latin typeface="+mn-lt"/>
                    <a:ea typeface="+mn-ea"/>
                    <a:cs typeface="+mn-cs"/>
                  </a:rPr>
                  <a:t> rekurzivni izraz:</a:t>
                </a:r>
                <a:endParaRPr lang="sr-Latn-ME" sz="1200" kern="1200" smtClean="0">
                  <a:solidFill>
                    <a:schemeClr val="tx1"/>
                  </a:solidFill>
                  <a:effectLst/>
                  <a:latin typeface="+mn-lt"/>
                  <a:ea typeface="+mn-ea"/>
                  <a:cs typeface="+mn-cs"/>
                </a:endParaRPr>
              </a:p>
              <a:p>
                <a:r>
                  <a:rPr lang="en-US" sz="1200" kern="1200" smtClean="0">
                    <a:solidFill>
                      <a:schemeClr val="tx1"/>
                    </a:solidFill>
                    <a:effectLst/>
                    <a:latin typeface="+mn-lt"/>
                    <a:ea typeface="+mn-ea"/>
                    <a:cs typeface="+mn-cs"/>
                  </a:rPr>
                  <a:t> </a:t>
                </a:r>
                <a14:m>
                  <m:oMath xmlns:m="http://schemas.openxmlformats.org/officeDocument/2006/math">
                    <m:sSub>
                      <m:sSubPr>
                        <m:ctrlPr>
                          <a:rPr lang="en-US" sz="1200" i="1" smtClean="0">
                            <a:latin typeface="Cambria Math" panose="02040503050406030204" pitchFamily="18" charset="0"/>
                          </a:rPr>
                        </m:ctrlPr>
                      </m:sSubPr>
                      <m:e>
                        <m:r>
                          <a:rPr lang="en-US" sz="1200" i="1">
                            <a:latin typeface="Cambria Math" panose="02040503050406030204" pitchFamily="18" charset="0"/>
                          </a:rPr>
                          <m:t>𝑏</m:t>
                        </m:r>
                      </m:e>
                      <m:sub>
                        <m:r>
                          <a:rPr lang="en-US" sz="1200" i="1">
                            <a:latin typeface="Cambria Math" panose="02040503050406030204" pitchFamily="18" charset="0"/>
                          </a:rPr>
                          <m:t>𝑘</m:t>
                        </m:r>
                        <m:r>
                          <a:rPr lang="en-US" sz="1200" i="1">
                            <a:latin typeface="Cambria Math" panose="02040503050406030204" pitchFamily="18" charset="0"/>
                          </a:rPr>
                          <m:t>+1</m:t>
                        </m:r>
                      </m:sub>
                    </m:sSub>
                    <m:r>
                      <a:rPr lang="en-US" sz="1200" i="1">
                        <a:latin typeface="Cambria Math" panose="02040503050406030204" pitchFamily="18" charset="0"/>
                      </a:rPr>
                      <m:t>=</m:t>
                    </m:r>
                    <m:f>
                      <m:fPr>
                        <m:ctrlPr>
                          <a:rPr lang="en-US" sz="1200" i="1">
                            <a:latin typeface="Cambria Math" panose="02040503050406030204" pitchFamily="18" charset="0"/>
                          </a:rPr>
                        </m:ctrlPr>
                      </m:fPr>
                      <m:num>
                        <m:r>
                          <a:rPr lang="en-US" sz="1200" i="1">
                            <a:latin typeface="Cambria Math" panose="02040503050406030204" pitchFamily="18" charset="0"/>
                          </a:rPr>
                          <m:t>𝐴</m:t>
                        </m:r>
                        <m:r>
                          <a:rPr lang="en-US" sz="1200" i="1">
                            <a:latin typeface="Cambria Math" panose="02040503050406030204" pitchFamily="18" charset="0"/>
                          </a:rPr>
                          <m:t> </m:t>
                        </m:r>
                        <m:sSub>
                          <m:sSubPr>
                            <m:ctrlPr>
                              <a:rPr lang="en-US" sz="1200" i="1">
                                <a:latin typeface="Cambria Math" panose="02040503050406030204" pitchFamily="18" charset="0"/>
                              </a:rPr>
                            </m:ctrlPr>
                          </m:sSubPr>
                          <m:e>
                            <m:r>
                              <a:rPr lang="en-US" sz="1200" i="1">
                                <a:latin typeface="Cambria Math" panose="02040503050406030204" pitchFamily="18" charset="0"/>
                              </a:rPr>
                              <m:t>𝑏</m:t>
                            </m:r>
                          </m:e>
                          <m:sub>
                            <m:r>
                              <a:rPr lang="en-US" sz="1200" i="1">
                                <a:latin typeface="Cambria Math" panose="02040503050406030204" pitchFamily="18" charset="0"/>
                              </a:rPr>
                              <m:t>𝑘</m:t>
                            </m:r>
                          </m:sub>
                        </m:sSub>
                      </m:num>
                      <m:den>
                        <m:r>
                          <a:rPr lang="en-US" sz="1200" i="1">
                            <a:latin typeface="Cambria Math" panose="02040503050406030204" pitchFamily="18" charset="0"/>
                          </a:rPr>
                          <m:t> </m:t>
                        </m:r>
                        <m:r>
                          <a:rPr lang="en-US" sz="1200">
                            <a:latin typeface="Cambria Math" panose="02040503050406030204" pitchFamily="18" charset="0"/>
                          </a:rPr>
                          <m:t>∥</m:t>
                        </m:r>
                        <m:r>
                          <a:rPr lang="en-US" sz="1200" i="1">
                            <a:latin typeface="Cambria Math" panose="02040503050406030204" pitchFamily="18" charset="0"/>
                          </a:rPr>
                          <m:t>𝐴</m:t>
                        </m:r>
                        <m:r>
                          <a:rPr lang="en-US" sz="1200" i="1">
                            <a:latin typeface="Cambria Math" panose="02040503050406030204" pitchFamily="18" charset="0"/>
                          </a:rPr>
                          <m:t> </m:t>
                        </m:r>
                        <m:sSub>
                          <m:sSubPr>
                            <m:ctrlPr>
                              <a:rPr lang="en-US" sz="1200" i="1">
                                <a:latin typeface="Cambria Math" panose="02040503050406030204" pitchFamily="18" charset="0"/>
                              </a:rPr>
                            </m:ctrlPr>
                          </m:sSubPr>
                          <m:e>
                            <m:r>
                              <a:rPr lang="en-US" sz="1200" i="1">
                                <a:latin typeface="Cambria Math" panose="02040503050406030204" pitchFamily="18" charset="0"/>
                              </a:rPr>
                              <m:t>𝑏</m:t>
                            </m:r>
                          </m:e>
                          <m:sub>
                            <m:r>
                              <a:rPr lang="en-US" sz="1200" i="1">
                                <a:latin typeface="Cambria Math" panose="02040503050406030204" pitchFamily="18" charset="0"/>
                              </a:rPr>
                              <m:t>𝑘</m:t>
                            </m:r>
                          </m:sub>
                        </m:sSub>
                        <m:r>
                          <a:rPr lang="en-US" sz="1200">
                            <a:latin typeface="Cambria Math" panose="02040503050406030204" pitchFamily="18" charset="0"/>
                          </a:rPr>
                          <m:t>∥ </m:t>
                        </m:r>
                      </m:den>
                    </m:f>
                  </m:oMath>
                </a14:m>
                <a:endParaRPr lang="en-US" sz="1200" kern="1200" smtClean="0">
                  <a:solidFill>
                    <a:schemeClr val="tx1"/>
                  </a:solidFill>
                  <a:effectLst/>
                  <a:latin typeface="+mn-lt"/>
                  <a:ea typeface="+mn-ea"/>
                  <a:cs typeface="+mn-cs"/>
                </a:endParaRPr>
              </a:p>
              <a:p>
                <a:r>
                  <a:rPr lang="en-US" sz="1200" kern="1200">
                    <a:solidFill>
                      <a:schemeClr val="tx1"/>
                    </a:solidFill>
                    <a:effectLst/>
                    <a:latin typeface="+mn-lt"/>
                    <a:ea typeface="+mn-ea"/>
                    <a:cs typeface="+mn-cs"/>
                  </a:rPr>
                  <a:t>Ovdje je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sub>
                    </m:sSub>
                  </m:oMath>
                </a14:m>
                <a:r>
                  <a:rPr lang="en-US" sz="1200" kern="1200">
                    <a:solidFill>
                      <a:schemeClr val="tx1"/>
                    </a:solidFill>
                    <a:effectLst/>
                    <a:latin typeface="+mn-lt"/>
                    <a:ea typeface="+mn-ea"/>
                    <a:cs typeface="+mn-cs"/>
                  </a:rPr>
                  <a:t>​ vektor dobijen u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𝑘</m:t>
                    </m:r>
                  </m:oMath>
                </a14:m>
                <a:r>
                  <a:rPr lang="en-US" sz="1200" kern="1200">
                    <a:solidFill>
                      <a:schemeClr val="tx1"/>
                    </a:solidFill>
                    <a:effectLst/>
                    <a:latin typeface="+mn-lt"/>
                    <a:ea typeface="+mn-ea"/>
                    <a:cs typeface="+mn-cs"/>
                  </a:rPr>
                  <a:t>-toj iteraciji, a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 ∥</m:t>
                    </m:r>
                  </m:oMath>
                </a14:m>
                <a:r>
                  <a:rPr lang="en-US" sz="1200" kern="1200">
                    <a:solidFill>
                      <a:schemeClr val="tx1"/>
                    </a:solidFill>
                    <a:effectLst/>
                    <a:latin typeface="+mn-lt"/>
                    <a:ea typeface="+mn-ea"/>
                    <a:cs typeface="+mn-cs"/>
                  </a:rPr>
                  <a:t> označava Euklidsku normu. </a:t>
                </a:r>
                <a:endParaRPr lang="en-US" sz="1200" kern="1200" smtClean="0">
                  <a:solidFill>
                    <a:schemeClr val="tx1"/>
                  </a:solidFill>
                  <a:effectLst/>
                  <a:latin typeface="+mn-lt"/>
                  <a:ea typeface="+mn-ea"/>
                  <a:cs typeface="+mn-cs"/>
                </a:endParaRPr>
              </a:p>
              <a:p>
                <a:endParaRPr lang="en-US" dirty="0"/>
              </a:p>
            </p:txBody>
          </p:sp>
        </mc:Choice>
        <mc:Fallback xmlns="">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r-Latn-ME" smtClean="0"/>
                  <a:t>Uzmimo da</a:t>
                </a:r>
                <a:r>
                  <a:rPr lang="sr-Latn-ME" baseline="0" smtClean="0"/>
                  <a:t> je A kvadratna matrica dimenzija n puta n,</a:t>
                </a:r>
                <a:r>
                  <a:rPr lang="en-US" sz="1200" kern="1200" smtClean="0">
                    <a:solidFill>
                      <a:schemeClr val="tx1"/>
                    </a:solidFill>
                    <a:effectLst/>
                    <a:latin typeface="+mn-lt"/>
                    <a:ea typeface="+mn-ea"/>
                    <a:cs typeface="+mn-cs"/>
                  </a:rPr>
                  <a:t> koja ima n linearno nezavisnih svojstvenih vektora </a:t>
                </a:r>
                <a:r>
                  <a:rPr lang="en-US" sz="1200" i="0" kern="1200">
                    <a:solidFill>
                      <a:schemeClr val="tx1"/>
                    </a:solidFill>
                    <a:effectLst/>
                    <a:latin typeface="+mn-lt"/>
                    <a:ea typeface="+mn-ea"/>
                    <a:cs typeface="+mn-cs"/>
                  </a:rPr>
                  <a:t>𝑣_</a:t>
                </a:r>
                <a:r>
                  <a:rPr lang="sr-Latn-ME" sz="1200" i="0" kern="1200">
                    <a:solidFill>
                      <a:schemeClr val="tx1"/>
                    </a:solidFill>
                    <a:effectLst/>
                    <a:latin typeface="+mn-lt"/>
                    <a:ea typeface="+mn-ea"/>
                    <a:cs typeface="+mn-cs"/>
                  </a:rPr>
                  <a:t>1,</a:t>
                </a:r>
                <a:r>
                  <a:rPr lang="en-US" sz="1200" i="0" kern="1200">
                    <a:solidFill>
                      <a:schemeClr val="tx1"/>
                    </a:solidFill>
                    <a:effectLst/>
                    <a:latin typeface="+mn-lt"/>
                    <a:ea typeface="+mn-ea"/>
                    <a:cs typeface="+mn-cs"/>
                  </a:rPr>
                  <a:t>𝑣_</a:t>
                </a:r>
                <a:r>
                  <a:rPr lang="sr-Latn-ME" sz="1200" i="0" kern="1200">
                    <a:solidFill>
                      <a:schemeClr val="tx1"/>
                    </a:solidFill>
                    <a:effectLst/>
                    <a:latin typeface="+mn-lt"/>
                    <a:ea typeface="+mn-ea"/>
                    <a:cs typeface="+mn-cs"/>
                  </a:rPr>
                  <a:t>2, ..., 𝑣</a:t>
                </a:r>
                <a:r>
                  <a:rPr lang="en-US" sz="1200" i="0" kern="1200">
                    <a:solidFill>
                      <a:schemeClr val="tx1"/>
                    </a:solidFill>
                    <a:effectLst/>
                    <a:latin typeface="+mn-lt"/>
                    <a:ea typeface="+mn-ea"/>
                    <a:cs typeface="+mn-cs"/>
                  </a:rPr>
                  <a:t>_</a:t>
                </a:r>
                <a:r>
                  <a:rPr lang="sr-Latn-ME" sz="1200" i="0" kern="1200">
                    <a:solidFill>
                      <a:schemeClr val="tx1"/>
                    </a:solidFill>
                    <a:effectLst/>
                    <a:latin typeface="+mn-lt"/>
                    <a:ea typeface="+mn-ea"/>
                    <a:cs typeface="+mn-cs"/>
                  </a:rPr>
                  <a:t>𝑛</a:t>
                </a:r>
                <a:r>
                  <a:rPr lang="sr-Latn-ME" sz="1200" kern="1200">
                    <a:solidFill>
                      <a:schemeClr val="tx1"/>
                    </a:solidFill>
                    <a:effectLst/>
                    <a:latin typeface="+mn-lt"/>
                    <a:ea typeface="+mn-ea"/>
                    <a:cs typeface="+mn-cs"/>
                  </a:rPr>
                  <a:t> . Pretpostavlja se da postoji dominantna svojstvena vrijednost </a:t>
                </a:r>
                <a:r>
                  <a:rPr lang="sr-Latn-ME" sz="1200" i="0" kern="1200">
                    <a:solidFill>
                      <a:schemeClr val="tx1"/>
                    </a:solidFill>
                    <a:effectLst/>
                    <a:latin typeface="+mn-lt"/>
                    <a:ea typeface="+mn-ea"/>
                    <a:cs typeface="+mn-cs"/>
                  </a:rPr>
                  <a:t>𝜆</a:t>
                </a:r>
                <a:r>
                  <a:rPr lang="en-US" sz="1200" i="0" kern="1200">
                    <a:solidFill>
                      <a:schemeClr val="tx1"/>
                    </a:solidFill>
                    <a:effectLst/>
                    <a:latin typeface="+mn-lt"/>
                    <a:ea typeface="+mn-ea"/>
                    <a:cs typeface="+mn-cs"/>
                  </a:rPr>
                  <a:t>_</a:t>
                </a:r>
                <a:r>
                  <a:rPr lang="sr-Latn-ME" sz="1200" i="0" kern="1200">
                    <a:solidFill>
                      <a:schemeClr val="tx1"/>
                    </a:solidFill>
                    <a:effectLst/>
                    <a:latin typeface="+mn-lt"/>
                    <a:ea typeface="+mn-ea"/>
                    <a:cs typeface="+mn-cs"/>
                  </a:rPr>
                  <a:t>1,</a:t>
                </a:r>
                <a:r>
                  <a:rPr lang="sr-Latn-ME" sz="1200" kern="1200">
                    <a:solidFill>
                      <a:schemeClr val="tx1"/>
                    </a:solidFill>
                    <a:effectLst/>
                    <a:latin typeface="+mn-lt"/>
                    <a:ea typeface="+mn-ea"/>
                    <a:cs typeface="+mn-cs"/>
                  </a:rPr>
                  <a:t> tj</a:t>
                </a:r>
                <a:r>
                  <a:rPr lang="sr-Latn-ME" sz="1200" i="0" kern="1200">
                    <a:solidFill>
                      <a:schemeClr val="tx1"/>
                    </a:solidFill>
                    <a:effectLst/>
                    <a:latin typeface="+mn-lt"/>
                    <a:ea typeface="+mn-ea"/>
                    <a:cs typeface="+mn-cs"/>
                  </a:rPr>
                  <a:t>.</a:t>
                </a:r>
                <a:r>
                  <a:rPr lang="en-US" sz="1200" i="0" kern="1200">
                    <a:solidFill>
                      <a:schemeClr val="tx1"/>
                    </a:solidFill>
                    <a:effectLst/>
                    <a:latin typeface="+mn-lt"/>
                    <a:ea typeface="+mn-ea"/>
                    <a:cs typeface="+mn-cs"/>
                  </a:rPr>
                  <a:t>|</a:t>
                </a:r>
                <a:r>
                  <a:rPr lang="sr-Latn-ME" sz="1200" i="0" kern="1200">
                    <a:solidFill>
                      <a:schemeClr val="tx1"/>
                    </a:solidFill>
                    <a:effectLst/>
                    <a:latin typeface="+mn-lt"/>
                    <a:ea typeface="+mn-ea"/>
                    <a:cs typeface="+mn-cs"/>
                  </a:rPr>
                  <a:t>𝜆</a:t>
                </a:r>
                <a:r>
                  <a:rPr lang="en-US" sz="1200" i="0" kern="1200">
                    <a:solidFill>
                      <a:schemeClr val="tx1"/>
                    </a:solidFill>
                    <a:effectLst/>
                    <a:latin typeface="+mn-lt"/>
                    <a:ea typeface="+mn-ea"/>
                    <a:cs typeface="+mn-cs"/>
                  </a:rPr>
                  <a:t>_</a:t>
                </a:r>
                <a:r>
                  <a:rPr lang="sr-Latn-ME" sz="1200" i="0" kern="1200">
                    <a:solidFill>
                      <a:schemeClr val="tx1"/>
                    </a:solidFill>
                    <a:effectLst/>
                    <a:latin typeface="+mn-lt"/>
                    <a:ea typeface="+mn-ea"/>
                    <a:cs typeface="+mn-cs"/>
                  </a:rPr>
                  <a:t>1 |&gt; </a:t>
                </a:r>
                <a:r>
                  <a:rPr lang="en-US" sz="1200" i="0" kern="1200">
                    <a:solidFill>
                      <a:schemeClr val="tx1"/>
                    </a:solidFill>
                    <a:effectLst/>
                    <a:latin typeface="+mn-lt"/>
                    <a:ea typeface="+mn-ea"/>
                    <a:cs typeface="+mn-cs"/>
                  </a:rPr>
                  <a:t>|</a:t>
                </a:r>
                <a:r>
                  <a:rPr lang="sr-Latn-ME" sz="1200" i="0" kern="1200">
                    <a:solidFill>
                      <a:schemeClr val="tx1"/>
                    </a:solidFill>
                    <a:effectLst/>
                    <a:latin typeface="+mn-lt"/>
                    <a:ea typeface="+mn-ea"/>
                    <a:cs typeface="+mn-cs"/>
                  </a:rPr>
                  <a:t>𝜆</a:t>
                </a:r>
                <a:r>
                  <a:rPr lang="en-US" sz="1200" i="0" kern="1200">
                    <a:solidFill>
                      <a:schemeClr val="tx1"/>
                    </a:solidFill>
                    <a:effectLst/>
                    <a:latin typeface="+mn-lt"/>
                    <a:ea typeface="+mn-ea"/>
                    <a:cs typeface="+mn-cs"/>
                  </a:rPr>
                  <a:t>_</a:t>
                </a:r>
                <a:r>
                  <a:rPr lang="sr-Latn-ME" sz="1200" i="0" kern="1200">
                    <a:solidFill>
                      <a:schemeClr val="tx1"/>
                    </a:solidFill>
                    <a:effectLst/>
                    <a:latin typeface="+mn-lt"/>
                    <a:ea typeface="+mn-ea"/>
                    <a:cs typeface="+mn-cs"/>
                  </a:rPr>
                  <a:t>𝑖 |  </a:t>
                </a:r>
                <a:r>
                  <a:rPr lang="sr-Latn-ME" sz="1200" kern="1200">
                    <a:solidFill>
                      <a:schemeClr val="tx1"/>
                    </a:solidFill>
                    <a:effectLst/>
                    <a:latin typeface="+mn-lt"/>
                    <a:ea typeface="+mn-ea"/>
                    <a:cs typeface="+mn-cs"/>
                  </a:rPr>
                  <a:t>za svako</a:t>
                </a:r>
                <a:r>
                  <a:rPr lang="sr-Latn-ME" sz="1200" i="0" kern="1200">
                    <a:solidFill>
                      <a:schemeClr val="tx1"/>
                    </a:solidFill>
                    <a:effectLst/>
                    <a:latin typeface="+mn-lt"/>
                    <a:ea typeface="+mn-ea"/>
                    <a:cs typeface="+mn-cs"/>
                  </a:rPr>
                  <a:t> 𝑖 = 2, …, 𝑛,</a:t>
                </a:r>
                <a:r>
                  <a:rPr lang="sr-Latn-ME" sz="1200" kern="1200">
                    <a:solidFill>
                      <a:schemeClr val="tx1"/>
                    </a:solidFill>
                    <a:effectLst/>
                    <a:latin typeface="+mn-lt"/>
                    <a:ea typeface="+mn-ea"/>
                    <a:cs typeface="+mn-cs"/>
                  </a:rPr>
                  <a:t> i da je A dijagonalizabilna</a:t>
                </a:r>
                <a:r>
                  <a:rPr lang="sr-Latn-ME" sz="1200" kern="1200" smtClean="0">
                    <a:solidFill>
                      <a:schemeClr val="tx1"/>
                    </a:solidFill>
                    <a:effectLst/>
                    <a:latin typeface="+mn-lt"/>
                    <a:ea typeface="+mn-ea"/>
                    <a:cs typeface="+mn-cs"/>
                  </a:rPr>
                  <a:t>. </a:t>
                </a:r>
                <a:r>
                  <a:rPr lang="en-US" sz="1200" kern="1200" smtClean="0">
                    <a:solidFill>
                      <a:schemeClr val="tx1"/>
                    </a:solidFill>
                    <a:effectLst/>
                    <a:latin typeface="+mn-lt"/>
                    <a:ea typeface="+mn-ea"/>
                    <a:cs typeface="+mn-cs"/>
                  </a:rPr>
                  <a:t>U ovim uslovima</a:t>
                </a:r>
                <a:r>
                  <a:rPr lang="sr-Latn-ME" sz="1200" kern="1200">
                    <a:solidFill>
                      <a:schemeClr val="tx1"/>
                    </a:solidFill>
                    <a:effectLst/>
                    <a:latin typeface="+mn-lt"/>
                    <a:ea typeface="+mn-ea"/>
                    <a:cs typeface="+mn-cs"/>
                  </a:rPr>
                  <a:t>, </a:t>
                </a:r>
                <a:r>
                  <a:rPr lang="en-US" sz="1200" kern="1200">
                    <a:solidFill>
                      <a:schemeClr val="tx1"/>
                    </a:solidFill>
                    <a:effectLst/>
                    <a:latin typeface="+mn-lt"/>
                    <a:ea typeface="+mn-ea"/>
                    <a:cs typeface="+mn-cs"/>
                  </a:rPr>
                  <a:t>metoda stepene iteracije garantuje konvergenciju ka </a:t>
                </a:r>
                <a:r>
                  <a:rPr lang="en-US" sz="1200" i="0" kern="1200">
                    <a:solidFill>
                      <a:schemeClr val="tx1"/>
                    </a:solidFill>
                    <a:effectLst/>
                    <a:latin typeface="+mn-lt"/>
                    <a:ea typeface="+mn-ea"/>
                    <a:cs typeface="+mn-cs"/>
                  </a:rPr>
                  <a:t>𝑣_1</a:t>
                </a:r>
                <a:r>
                  <a:rPr lang="sr-Latn-ME" sz="1200" kern="1200">
                    <a:solidFill>
                      <a:schemeClr val="tx1"/>
                    </a:solidFill>
                    <a:effectLst/>
                    <a:latin typeface="+mn-lt"/>
                    <a:ea typeface="+mn-ea"/>
                    <a:cs typeface="+mn-cs"/>
                  </a:rPr>
                  <a:t>– </a:t>
                </a:r>
                <a:r>
                  <a:rPr lang="en-US" sz="1200" kern="1200">
                    <a:solidFill>
                      <a:schemeClr val="tx1"/>
                    </a:solidFill>
                    <a:effectLst/>
                    <a:latin typeface="+mn-lt"/>
                    <a:ea typeface="+mn-ea"/>
                    <a:cs typeface="+mn-cs"/>
                  </a:rPr>
                  <a:t>svojstvenom vektoru koji odgovara </a:t>
                </a:r>
                <a:r>
                  <a:rPr lang="en-US" sz="1200" i="0" kern="1200">
                    <a:solidFill>
                      <a:schemeClr val="tx1"/>
                    </a:solidFill>
                    <a:effectLst/>
                    <a:latin typeface="+mn-lt"/>
                    <a:ea typeface="+mn-ea"/>
                    <a:cs typeface="+mn-cs"/>
                  </a:rPr>
                  <a:t>𝜆_</a:t>
                </a:r>
                <a:r>
                  <a:rPr lang="sr-Latn-ME" sz="1200" i="0" kern="1200">
                    <a:solidFill>
                      <a:schemeClr val="tx1"/>
                    </a:solidFill>
                    <a:effectLst/>
                    <a:latin typeface="+mn-lt"/>
                    <a:ea typeface="+mn-ea"/>
                    <a:cs typeface="+mn-cs"/>
                  </a:rPr>
                  <a:t>1</a:t>
                </a:r>
                <a:r>
                  <a:rPr lang="sr-Latn-ME" sz="1200" kern="1200">
                    <a:solidFill>
                      <a:schemeClr val="tx1"/>
                    </a:solidFill>
                    <a:effectLst/>
                    <a:latin typeface="+mn-lt"/>
                    <a:ea typeface="+mn-ea"/>
                    <a:cs typeface="+mn-cs"/>
                  </a:rPr>
                  <a:t>​. </a:t>
                </a:r>
                <a:r>
                  <a:rPr lang="sr-Latn-ME" sz="1200" kern="1200" smtClean="0">
                    <a:solidFill>
                      <a:schemeClr val="tx1"/>
                    </a:solidFill>
                    <a:effectLst/>
                    <a:latin typeface="+mn-lt"/>
                    <a:ea typeface="+mn-ea"/>
                    <a:cs typeface="+mn-cs"/>
                  </a:rPr>
                  <a:t>Odnosno u opštem slučaju v</a:t>
                </a:r>
                <a:r>
                  <a:rPr lang="en-US" sz="1200" kern="1200" smtClean="0">
                    <a:solidFill>
                      <a:schemeClr val="tx1"/>
                    </a:solidFill>
                    <a:effectLst/>
                    <a:latin typeface="+mn-lt"/>
                    <a:ea typeface="+mn-ea"/>
                    <a:cs typeface="+mn-cs"/>
                  </a:rPr>
                  <a:t>ektor </a:t>
                </a:r>
                <a:r>
                  <a:rPr lang="sr-Latn-ME" sz="1200" i="0" kern="1200" smtClean="0">
                    <a:solidFill>
                      <a:schemeClr val="tx1"/>
                    </a:solidFill>
                    <a:effectLst/>
                    <a:latin typeface="+mn-lt"/>
                    <a:ea typeface="+mn-ea"/>
                    <a:cs typeface="+mn-cs"/>
                  </a:rPr>
                  <a:t>𝑣</a:t>
                </a:r>
                <a:r>
                  <a:rPr lang="sr-Latn-ME" sz="1200" kern="1200" smtClean="0">
                    <a:solidFill>
                      <a:schemeClr val="tx1"/>
                    </a:solidFill>
                    <a:effectLst/>
                    <a:latin typeface="+mn-lt"/>
                    <a:ea typeface="+mn-ea"/>
                    <a:cs typeface="+mn-cs"/>
                  </a:rPr>
                  <a:t> </a:t>
                </a:r>
                <a:r>
                  <a:rPr lang="en-US" sz="1200" kern="1200">
                    <a:solidFill>
                      <a:schemeClr val="tx1"/>
                    </a:solidFill>
                    <a:effectLst/>
                    <a:latin typeface="+mn-lt"/>
                    <a:ea typeface="+mn-ea"/>
                    <a:cs typeface="+mn-cs"/>
                  </a:rPr>
                  <a:t>je svojstveni </a:t>
                </a:r>
                <a:r>
                  <a:rPr lang="en-US" sz="1200" kern="1200" smtClean="0">
                    <a:solidFill>
                      <a:schemeClr val="tx1"/>
                    </a:solidFill>
                    <a:effectLst/>
                    <a:latin typeface="+mn-lt"/>
                    <a:ea typeface="+mn-ea"/>
                    <a:cs typeface="+mn-cs"/>
                  </a:rPr>
                  <a:t>vektor</a:t>
                </a:r>
                <a:r>
                  <a:rPr lang="sr-Latn-ME" sz="1200" kern="1200" smtClean="0">
                    <a:solidFill>
                      <a:schemeClr val="tx1"/>
                    </a:solidFill>
                    <a:effectLst/>
                    <a:latin typeface="+mn-lt"/>
                    <a:ea typeface="+mn-ea"/>
                    <a:cs typeface="+mn-cs"/>
                  </a:rPr>
                  <a:t> </a:t>
                </a:r>
                <a:r>
                  <a:rPr lang="en-US" sz="1200" kern="1200">
                    <a:solidFill>
                      <a:schemeClr val="tx1"/>
                    </a:solidFill>
                    <a:effectLst/>
                    <a:latin typeface="+mn-lt"/>
                    <a:ea typeface="+mn-ea"/>
                    <a:cs typeface="+mn-cs"/>
                  </a:rPr>
                  <a:t>ako postoji skalar </a:t>
                </a:r>
                <a:r>
                  <a:rPr lang="en-US" sz="1200" i="0" kern="1200">
                    <a:solidFill>
                      <a:schemeClr val="tx1"/>
                    </a:solidFill>
                    <a:effectLst/>
                    <a:latin typeface="+mn-lt"/>
                    <a:ea typeface="+mn-ea"/>
                    <a:cs typeface="+mn-cs"/>
                  </a:rPr>
                  <a:t>𝜆</a:t>
                </a:r>
                <a:r>
                  <a:rPr lang="en-US" sz="1200" kern="1200">
                    <a:solidFill>
                      <a:schemeClr val="tx1"/>
                    </a:solidFill>
                    <a:effectLst/>
                    <a:latin typeface="+mn-lt"/>
                    <a:ea typeface="+mn-ea"/>
                    <a:cs typeface="+mn-cs"/>
                  </a:rPr>
                  <a:t> takav da va</a:t>
                </a:r>
                <a:r>
                  <a:rPr lang="sr-Latn-ME" sz="1200" kern="1200">
                    <a:solidFill>
                      <a:schemeClr val="tx1"/>
                    </a:solidFill>
                    <a:effectLst/>
                    <a:latin typeface="+mn-lt"/>
                    <a:ea typeface="+mn-ea"/>
                    <a:cs typeface="+mn-cs"/>
                  </a:rPr>
                  <a:t>ž</a:t>
                </a:r>
                <a:r>
                  <a:rPr lang="en-US" sz="1200" kern="1200">
                    <a:solidFill>
                      <a:schemeClr val="tx1"/>
                    </a:solidFill>
                    <a:effectLst/>
                    <a:latin typeface="+mn-lt"/>
                    <a:ea typeface="+mn-ea"/>
                    <a:cs typeface="+mn-cs"/>
                  </a:rPr>
                  <a:t>i</a:t>
                </a:r>
                <a:r>
                  <a:rPr lang="sr-Latn-ME" sz="1200" kern="1200" smtClean="0">
                    <a:solidFill>
                      <a:schemeClr val="tx1"/>
                    </a:solidFill>
                    <a:effectLst/>
                    <a:latin typeface="+mn-lt"/>
                    <a:ea typeface="+mn-ea"/>
                    <a:cs typeface="+mn-cs"/>
                  </a:rPr>
                  <a:t>: </a:t>
                </a:r>
                <a:r>
                  <a:rPr lang="en-US" sz="1200" i="0" smtClean="0">
                    <a:latin typeface="Cambria Math" panose="02040503050406030204" pitchFamily="18" charset="0"/>
                  </a:rPr>
                  <a:t>𝐴𝑣</a:t>
                </a:r>
                <a:r>
                  <a:rPr lang="sr-Latn-ME" sz="1200" i="0">
                    <a:latin typeface="Cambria Math" panose="02040503050406030204" pitchFamily="18" charset="0"/>
                  </a:rPr>
                  <a:t>=</a:t>
                </a:r>
                <a:r>
                  <a:rPr lang="en-US" sz="1200" i="0">
                    <a:latin typeface="Cambria Math" panose="02040503050406030204" pitchFamily="18" charset="0"/>
                  </a:rPr>
                  <a:t>𝜆𝑣</a:t>
                </a:r>
                <a:r>
                  <a:rPr lang="sr-Latn-ME" sz="1200" smtClean="0"/>
                  <a:t>, gdje je lambda svojstvna</a:t>
                </a:r>
                <a:r>
                  <a:rPr lang="sr-Latn-ME" sz="1200" baseline="0" smtClean="0"/>
                  <a:t> vrijednost. </a:t>
                </a:r>
                <a:r>
                  <a:rPr lang="sr-Latn-ME" sz="1200" kern="1200" smtClean="0">
                    <a:solidFill>
                      <a:schemeClr val="tx1"/>
                    </a:solidFill>
                    <a:effectLst/>
                    <a:latin typeface="+mn-lt"/>
                    <a:ea typeface="+mn-ea"/>
                    <a:cs typeface="+mn-cs"/>
                  </a:rPr>
                  <a:t>Odnosno, svojstveni vektori su specijalni vektori koje neka matrica ne rotira, ne savija, ne mijenja im pravac – već ih samo produžava ili skraćuje, tj. Skalira.</a:t>
                </a:r>
                <a:endParaRPr lang="en-US" sz="120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smtClean="0">
                    <a:solidFill>
                      <a:schemeClr val="tx1"/>
                    </a:solidFill>
                    <a:effectLst/>
                    <a:latin typeface="+mn-lt"/>
                    <a:ea typeface="+mn-ea"/>
                    <a:cs typeface="+mn-cs"/>
                  </a:rPr>
                  <a:t>Metoda stepene iteracije koristi </a:t>
                </a:r>
                <a:r>
                  <a:rPr lang="sr-Latn-ME" sz="1200" kern="1200" smtClean="0">
                    <a:solidFill>
                      <a:schemeClr val="tx1"/>
                    </a:solidFill>
                    <a:effectLst/>
                    <a:latin typeface="+mn-lt"/>
                    <a:ea typeface="+mn-ea"/>
                    <a:cs typeface="+mn-cs"/>
                  </a:rPr>
                  <a:t>ovaj</a:t>
                </a:r>
                <a:r>
                  <a:rPr lang="en-US" sz="1200" kern="1200" smtClean="0">
                    <a:solidFill>
                      <a:schemeClr val="tx1"/>
                    </a:solidFill>
                    <a:effectLst/>
                    <a:latin typeface="+mn-lt"/>
                    <a:ea typeface="+mn-ea"/>
                    <a:cs typeface="+mn-cs"/>
                  </a:rPr>
                  <a:t> rekurzivni izraz:</a:t>
                </a:r>
                <a:endParaRPr lang="sr-Latn-ME" sz="1200" kern="1200" smtClean="0">
                  <a:solidFill>
                    <a:schemeClr val="tx1"/>
                  </a:solidFill>
                  <a:effectLst/>
                  <a:latin typeface="+mn-lt"/>
                  <a:ea typeface="+mn-ea"/>
                  <a:cs typeface="+mn-cs"/>
                </a:endParaRPr>
              </a:p>
              <a:p>
                <a:r>
                  <a:rPr lang="en-US" sz="1200" kern="1200" smtClean="0">
                    <a:solidFill>
                      <a:schemeClr val="tx1"/>
                    </a:solidFill>
                    <a:effectLst/>
                    <a:latin typeface="+mn-lt"/>
                    <a:ea typeface="+mn-ea"/>
                    <a:cs typeface="+mn-cs"/>
                  </a:rPr>
                  <a:t> </a:t>
                </a:r>
                <a:r>
                  <a:rPr lang="en-US" sz="1200" i="0">
                    <a:latin typeface="Cambria Math" panose="02040503050406030204" pitchFamily="18" charset="0"/>
                  </a:rPr>
                  <a:t>𝑏</a:t>
                </a:r>
                <a:r>
                  <a:rPr lang="en-US" sz="1200" i="0" smtClean="0">
                    <a:latin typeface="Cambria Math" panose="02040503050406030204" pitchFamily="18" charset="0"/>
                  </a:rPr>
                  <a:t>_(</a:t>
                </a:r>
                <a:r>
                  <a:rPr lang="en-US" sz="1200" i="0">
                    <a:latin typeface="Cambria Math" panose="02040503050406030204" pitchFamily="18" charset="0"/>
                  </a:rPr>
                  <a:t>𝑘+1</a:t>
                </a:r>
                <a:r>
                  <a:rPr lang="en-US" sz="1200" i="0" smtClean="0">
                    <a:latin typeface="Cambria Math" panose="02040503050406030204" pitchFamily="18" charset="0"/>
                  </a:rPr>
                  <a:t>)</a:t>
                </a:r>
                <a:r>
                  <a:rPr lang="en-US" sz="1200" i="0">
                    <a:latin typeface="Cambria Math" panose="02040503050406030204" pitchFamily="18" charset="0"/>
                  </a:rPr>
                  <a:t>=(𝐴 𝑏_𝑘)/( ∥𝐴 𝑏_𝑘∥ )</a:t>
                </a:r>
                <a:endParaRPr lang="en-US" sz="1200" kern="1200" smtClean="0">
                  <a:solidFill>
                    <a:schemeClr val="tx1"/>
                  </a:solidFill>
                  <a:effectLst/>
                  <a:latin typeface="+mn-lt"/>
                  <a:ea typeface="+mn-ea"/>
                  <a:cs typeface="+mn-cs"/>
                </a:endParaRPr>
              </a:p>
              <a:p>
                <a:r>
                  <a:rPr lang="en-US" sz="1200" kern="1200">
                    <a:solidFill>
                      <a:schemeClr val="tx1"/>
                    </a:solidFill>
                    <a:effectLst/>
                    <a:latin typeface="+mn-lt"/>
                    <a:ea typeface="+mn-ea"/>
                    <a:cs typeface="+mn-cs"/>
                  </a:rPr>
                  <a:t>Ovdje je </a:t>
                </a:r>
                <a:r>
                  <a:rPr lang="en-US" sz="1200" i="0" kern="1200">
                    <a:solidFill>
                      <a:schemeClr val="tx1"/>
                    </a:solidFill>
                    <a:effectLst/>
                    <a:latin typeface="+mn-lt"/>
                    <a:ea typeface="+mn-ea"/>
                    <a:cs typeface="+mn-cs"/>
                  </a:rPr>
                  <a:t>𝑏_𝑘</a:t>
                </a:r>
                <a:r>
                  <a:rPr lang="en-US" sz="1200" kern="1200">
                    <a:solidFill>
                      <a:schemeClr val="tx1"/>
                    </a:solidFill>
                    <a:effectLst/>
                    <a:latin typeface="+mn-lt"/>
                    <a:ea typeface="+mn-ea"/>
                    <a:cs typeface="+mn-cs"/>
                  </a:rPr>
                  <a:t>​ vektor dobijen u </a:t>
                </a:r>
                <a:r>
                  <a:rPr lang="en-US" sz="1200" i="0" kern="1200">
                    <a:solidFill>
                      <a:schemeClr val="tx1"/>
                    </a:solidFill>
                    <a:effectLst/>
                    <a:latin typeface="+mn-lt"/>
                    <a:ea typeface="+mn-ea"/>
                    <a:cs typeface="+mn-cs"/>
                  </a:rPr>
                  <a:t>𝑘</a:t>
                </a:r>
                <a:r>
                  <a:rPr lang="en-US" sz="1200" kern="1200">
                    <a:solidFill>
                      <a:schemeClr val="tx1"/>
                    </a:solidFill>
                    <a:effectLst/>
                    <a:latin typeface="+mn-lt"/>
                    <a:ea typeface="+mn-ea"/>
                    <a:cs typeface="+mn-cs"/>
                  </a:rPr>
                  <a:t>-toj iteraciji, a </a:t>
                </a:r>
                <a:r>
                  <a:rPr lang="en-US" sz="1200" i="0" kern="1200">
                    <a:solidFill>
                      <a:schemeClr val="tx1"/>
                    </a:solidFill>
                    <a:effectLst/>
                    <a:latin typeface="+mn-lt"/>
                    <a:ea typeface="+mn-ea"/>
                    <a:cs typeface="+mn-cs"/>
                  </a:rPr>
                  <a:t>∥ ∥</a:t>
                </a:r>
                <a:r>
                  <a:rPr lang="en-US" sz="1200" kern="1200">
                    <a:solidFill>
                      <a:schemeClr val="tx1"/>
                    </a:solidFill>
                    <a:effectLst/>
                    <a:latin typeface="+mn-lt"/>
                    <a:ea typeface="+mn-ea"/>
                    <a:cs typeface="+mn-cs"/>
                  </a:rPr>
                  <a:t> označava Euklidsku normu. </a:t>
                </a:r>
                <a:endParaRPr lang="en-US" sz="1200" kern="1200" smtClean="0">
                  <a:solidFill>
                    <a:schemeClr val="tx1"/>
                  </a:solidFill>
                  <a:effectLst/>
                  <a:latin typeface="+mn-lt"/>
                  <a:ea typeface="+mn-ea"/>
                  <a:cs typeface="+mn-cs"/>
                </a:endParaRPr>
              </a:p>
              <a:p>
                <a:endParaRPr lang="en-US" dirty="0"/>
              </a:p>
            </p:txBody>
          </p:sp>
        </mc:Fallback>
      </mc:AlternateContent>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sz="1200" kern="1200" smtClean="0">
                    <a:solidFill>
                      <a:schemeClr val="tx1"/>
                    </a:solidFill>
                    <a:effectLst/>
                    <a:latin typeface="+mn-lt"/>
                    <a:ea typeface="+mn-ea"/>
                    <a:cs typeface="+mn-cs"/>
                  </a:rPr>
                  <a:t>Inicijalni vektor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0</m:t>
                        </m:r>
                      </m:sub>
                    </m:sSub>
                    <m:r>
                      <a:rPr lang="en-US" sz="1200" i="1" kern="1200">
                        <a:solidFill>
                          <a:schemeClr val="tx1"/>
                        </a:solidFill>
                        <a:effectLst/>
                        <a:latin typeface="Cambria Math" panose="02040503050406030204" pitchFamily="18" charset="0"/>
                        <a:ea typeface="+mn-ea"/>
                        <a:cs typeface="+mn-cs"/>
                      </a:rPr>
                      <m:t> </m:t>
                    </m:r>
                  </m:oMath>
                </a14:m>
                <a:r>
                  <a:rPr lang="en-US" sz="1200" kern="1200">
                    <a:solidFill>
                      <a:schemeClr val="tx1"/>
                    </a:solidFill>
                    <a:effectLst/>
                    <a:latin typeface="+mn-lt"/>
                    <a:ea typeface="+mn-ea"/>
                    <a:cs typeface="+mn-cs"/>
                  </a:rPr>
                  <a:t>se bira proizvoljno, ali ne smije biti ortogonalan na dominantni svojstveni vektor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𝑣</m:t>
                        </m:r>
                      </m:e>
                      <m:sub>
                        <m:r>
                          <a:rPr lang="en-US" sz="1200" i="1" kern="1200">
                            <a:solidFill>
                              <a:schemeClr val="tx1"/>
                            </a:solidFill>
                            <a:effectLst/>
                            <a:latin typeface="Cambria Math" panose="02040503050406030204" pitchFamily="18" charset="0"/>
                            <a:ea typeface="+mn-ea"/>
                            <a:cs typeface="+mn-cs"/>
                          </a:rPr>
                          <m:t>1</m:t>
                        </m:r>
                      </m:sub>
                    </m:sSub>
                  </m:oMath>
                </a14:m>
                <a:r>
                  <a:rPr lang="en-US" sz="1200" kern="1200">
                    <a:solidFill>
                      <a:schemeClr val="tx1"/>
                    </a:solidFill>
                    <a:effectLst/>
                    <a:latin typeface="+mn-lt"/>
                    <a:ea typeface="+mn-ea"/>
                    <a:cs typeface="+mn-cs"/>
                  </a:rPr>
                  <a:t>​. Početni vektor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0</m:t>
                        </m:r>
                      </m:sub>
                    </m:sSub>
                  </m:oMath>
                </a14:m>
                <a:r>
                  <a:rPr lang="en-US" sz="1200" kern="1200">
                    <a:solidFill>
                      <a:schemeClr val="tx1"/>
                    </a:solidFill>
                    <a:effectLst/>
                    <a:latin typeface="+mn-lt"/>
                    <a:ea typeface="+mn-ea"/>
                    <a:cs typeface="+mn-cs"/>
                  </a:rPr>
                  <a:t> ​se može uvijek izraziti kao linearna kombinaciju svojstvenih vektora (ako su linearno nezavisni – što jesu kod dijagonalizabilnih matrica) :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sr-Latn-ME" sz="1200" i="1" kern="1200">
                            <a:solidFill>
                              <a:schemeClr val="tx1"/>
                            </a:solidFill>
                            <a:effectLst/>
                            <a:latin typeface="Cambria Math" panose="02040503050406030204" pitchFamily="18" charset="0"/>
                            <a:ea typeface="+mn-ea"/>
                            <a:cs typeface="+mn-cs"/>
                          </a:rPr>
                          <m:t>𝑏</m:t>
                        </m:r>
                      </m:e>
                      <m:sub>
                        <m:r>
                          <a:rPr lang="sr-Latn-ME" sz="1200" i="1" kern="1200">
                            <a:solidFill>
                              <a:schemeClr val="tx1"/>
                            </a:solidFill>
                            <a:effectLst/>
                            <a:latin typeface="Cambria Math" panose="02040503050406030204" pitchFamily="18" charset="0"/>
                            <a:ea typeface="+mn-ea"/>
                            <a:cs typeface="+mn-cs"/>
                          </a:rPr>
                          <m:t>0</m:t>
                        </m:r>
                      </m:sub>
                    </m:sSub>
                    <m:r>
                      <a:rPr lang="en-US" sz="1200" i="1"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𝑐</m:t>
                        </m:r>
                      </m:e>
                      <m:sub>
                        <m:r>
                          <a:rPr lang="en-US" sz="1200" i="1" kern="1200">
                            <a:solidFill>
                              <a:schemeClr val="tx1"/>
                            </a:solidFill>
                            <a:effectLst/>
                            <a:latin typeface="Cambria Math" panose="02040503050406030204" pitchFamily="18" charset="0"/>
                            <a:ea typeface="+mn-ea"/>
                            <a:cs typeface="+mn-cs"/>
                          </a:rPr>
                          <m:t>1</m:t>
                        </m:r>
                      </m:sub>
                    </m:sSub>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𝑣</m:t>
                        </m:r>
                      </m:e>
                      <m:sub>
                        <m:r>
                          <a:rPr lang="en-US" sz="1200" i="1" kern="1200">
                            <a:solidFill>
                              <a:schemeClr val="tx1"/>
                            </a:solidFill>
                            <a:effectLst/>
                            <a:latin typeface="Cambria Math" panose="02040503050406030204" pitchFamily="18" charset="0"/>
                            <a:ea typeface="+mn-ea"/>
                            <a:cs typeface="+mn-cs"/>
                          </a:rPr>
                          <m:t>1</m:t>
                        </m:r>
                      </m:sub>
                    </m:sSub>
                    <m:r>
                      <a:rPr lang="en-US" sz="1200" i="1"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𝑐</m:t>
                        </m:r>
                      </m:e>
                      <m:sub>
                        <m:r>
                          <a:rPr lang="en-US" sz="1200" i="1" kern="1200">
                            <a:solidFill>
                              <a:schemeClr val="tx1"/>
                            </a:solidFill>
                            <a:effectLst/>
                            <a:latin typeface="Cambria Math" panose="02040503050406030204" pitchFamily="18" charset="0"/>
                            <a:ea typeface="+mn-ea"/>
                            <a:cs typeface="+mn-cs"/>
                          </a:rPr>
                          <m:t>2</m:t>
                        </m:r>
                      </m:sub>
                    </m:sSub>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𝑣</m:t>
                        </m:r>
                      </m:e>
                      <m:sub>
                        <m:r>
                          <a:rPr lang="en-US" sz="1200" i="1" kern="1200">
                            <a:solidFill>
                              <a:schemeClr val="tx1"/>
                            </a:solidFill>
                            <a:effectLst/>
                            <a:latin typeface="Cambria Math" panose="02040503050406030204" pitchFamily="18" charset="0"/>
                            <a:ea typeface="+mn-ea"/>
                            <a:cs typeface="+mn-cs"/>
                          </a:rPr>
                          <m:t>2</m:t>
                        </m:r>
                      </m:sub>
                    </m:sSub>
                    <m:r>
                      <a:rPr lang="en-US" sz="1200" i="1"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𝑐</m:t>
                        </m:r>
                      </m:e>
                      <m:sub>
                        <m:r>
                          <a:rPr lang="en-US" sz="1200" i="1" kern="1200">
                            <a:solidFill>
                              <a:schemeClr val="tx1"/>
                            </a:solidFill>
                            <a:effectLst/>
                            <a:latin typeface="Cambria Math" panose="02040503050406030204" pitchFamily="18" charset="0"/>
                            <a:ea typeface="+mn-ea"/>
                            <a:cs typeface="+mn-cs"/>
                          </a:rPr>
                          <m:t>𝑛</m:t>
                        </m:r>
                      </m:sub>
                    </m:sSub>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𝑣</m:t>
                        </m:r>
                      </m:e>
                      <m:sub>
                        <m:r>
                          <a:rPr lang="en-US" sz="1200" i="1" kern="1200">
                            <a:solidFill>
                              <a:schemeClr val="tx1"/>
                            </a:solidFill>
                            <a:effectLst/>
                            <a:latin typeface="Cambria Math" panose="02040503050406030204" pitchFamily="18" charset="0"/>
                            <a:ea typeface="+mn-ea"/>
                            <a:cs typeface="+mn-cs"/>
                          </a:rPr>
                          <m:t>𝑛</m:t>
                        </m:r>
                      </m:sub>
                    </m:sSub>
                  </m:oMath>
                </a14:m>
                <a:r>
                  <a:rPr lang="en-US" sz="1200" kern="1200">
                    <a:solidFill>
                      <a:schemeClr val="tx1"/>
                    </a:solidFill>
                    <a:effectLst/>
                    <a:latin typeface="+mn-lt"/>
                    <a:ea typeface="+mn-ea"/>
                    <a:cs typeface="+mn-cs"/>
                  </a:rPr>
                  <a:t> . Nakon toga on se treba normalizovati: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0</m:t>
                        </m:r>
                      </m:sub>
                    </m:sSub>
                    <m:r>
                      <a:rPr lang="en-US" sz="1200" i="1" kern="1200">
                        <a:solidFill>
                          <a:schemeClr val="tx1"/>
                        </a:solidFill>
                        <a:effectLst/>
                        <a:latin typeface="Cambria Math" panose="02040503050406030204" pitchFamily="18" charset="0"/>
                        <a:ea typeface="+mn-ea"/>
                        <a:cs typeface="+mn-cs"/>
                      </a:rPr>
                      <m:t> := </m:t>
                    </m:r>
                    <m:f>
                      <m:fPr>
                        <m:ctrlPr>
                          <a:rPr lang="en-US" sz="1200" i="1" kern="1200">
                            <a:solidFill>
                              <a:schemeClr val="tx1"/>
                            </a:solidFill>
                            <a:effectLst/>
                            <a:latin typeface="Cambria Math" panose="02040503050406030204" pitchFamily="18" charset="0"/>
                            <a:ea typeface="+mn-ea"/>
                            <a:cs typeface="+mn-cs"/>
                          </a:rPr>
                        </m:ctrlPr>
                      </m:fPr>
                      <m:num>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0</m:t>
                            </m:r>
                          </m:sub>
                        </m:sSub>
                      </m:num>
                      <m:den>
                        <m:r>
                          <a:rPr lang="en-US" sz="1200"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0</m:t>
                            </m:r>
                          </m:sub>
                        </m:sSub>
                        <m:r>
                          <a:rPr lang="en-US" sz="1200" kern="1200">
                            <a:solidFill>
                              <a:schemeClr val="tx1"/>
                            </a:solidFill>
                            <a:effectLst/>
                            <a:latin typeface="Cambria Math" panose="02040503050406030204" pitchFamily="18" charset="0"/>
                            <a:ea typeface="+mn-ea"/>
                            <a:cs typeface="+mn-cs"/>
                          </a:rPr>
                          <m:t>∥</m:t>
                        </m:r>
                      </m:den>
                    </m:f>
                    <m:r>
                      <a:rPr lang="en-US" sz="1200" i="1" kern="1200">
                        <a:solidFill>
                          <a:schemeClr val="tx1"/>
                        </a:solidFill>
                        <a:effectLst/>
                        <a:latin typeface="Cambria Math" panose="02040503050406030204" pitchFamily="18" charset="0"/>
                        <a:ea typeface="+mn-ea"/>
                        <a:cs typeface="+mn-cs"/>
                      </a:rPr>
                      <m:t> </m:t>
                    </m:r>
                  </m:oMath>
                </a14:m>
                <a:r>
                  <a:rPr lang="en-US" sz="1200" kern="1200">
                    <a:solidFill>
                      <a:schemeClr val="tx1"/>
                    </a:solidFill>
                    <a:effectLst/>
                    <a:latin typeface="+mn-lt"/>
                    <a:ea typeface="+mn-ea"/>
                    <a:cs typeface="+mn-cs"/>
                  </a:rPr>
                  <a:t>. Zatim se računa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𝐴</m:t>
                    </m:r>
                    <m:r>
                      <a:rPr lang="en-US" sz="1200" i="1"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sub>
                    </m:sSub>
                  </m:oMath>
                </a14:m>
                <a:r>
                  <a:rPr lang="en-US" sz="1200" kern="1200">
                    <a:solidFill>
                      <a:schemeClr val="tx1"/>
                    </a:solidFill>
                    <a:effectLst/>
                    <a:latin typeface="+mn-lt"/>
                    <a:ea typeface="+mn-ea"/>
                    <a:cs typeface="+mn-cs"/>
                  </a:rPr>
                  <a:t>, i onda se vrši normalizacija po gore prikazanoj formuli rekurzivnog izraza. Najčešće se koristi </a:t>
                </a:r>
                <a:r>
                  <a:rPr lang="en-US" sz="1200" b="0" kern="1200">
                    <a:solidFill>
                      <a:schemeClr val="tx1"/>
                    </a:solidFill>
                    <a:effectLst/>
                    <a:latin typeface="+mn-lt"/>
                    <a:ea typeface="+mn-ea"/>
                    <a:cs typeface="+mn-cs"/>
                  </a:rPr>
                  <a:t>Euklidska (L2) norma</a:t>
                </a:r>
                <a:r>
                  <a:rPr lang="en-US" sz="1200" kern="1200">
                    <a:solidFill>
                      <a:schemeClr val="tx1"/>
                    </a:solidFill>
                    <a:effectLst/>
                    <a:latin typeface="+mn-lt"/>
                    <a:ea typeface="+mn-ea"/>
                    <a:cs typeface="+mn-cs"/>
                  </a:rPr>
                  <a:t>, koja se računa kao:</a:t>
                </a:r>
              </a:p>
              <a:p>
                <a:pPr/>
                <a14:m>
                  <m:oMathPara xmlns:m="http://schemas.openxmlformats.org/officeDocument/2006/math">
                    <m:oMathParaPr>
                      <m:jc m:val="centerGroup"/>
                    </m:oMathParaPr>
                    <m:oMath xmlns:m="http://schemas.openxmlformats.org/officeDocument/2006/math">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𝐴</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sub>
                      </m:sSub>
                      <m:r>
                        <a:rPr lang="en-US" sz="1200" i="1" kern="1200">
                          <a:solidFill>
                            <a:schemeClr val="tx1"/>
                          </a:solidFill>
                          <a:effectLst/>
                          <a:latin typeface="Cambria Math" panose="02040503050406030204" pitchFamily="18" charset="0"/>
                          <a:ea typeface="+mn-ea"/>
                          <a:cs typeface="+mn-cs"/>
                        </a:rPr>
                        <m:t>‖ =</m:t>
                      </m:r>
                      <m:rad>
                        <m:radPr>
                          <m:degHide m:val="on"/>
                          <m:ctrlPr>
                            <a:rPr lang="en-US" sz="1200" i="1" kern="1200">
                              <a:solidFill>
                                <a:schemeClr val="tx1"/>
                              </a:solidFill>
                              <a:effectLst/>
                              <a:latin typeface="Cambria Math" panose="02040503050406030204" pitchFamily="18" charset="0"/>
                              <a:ea typeface="+mn-ea"/>
                              <a:cs typeface="+mn-cs"/>
                            </a:rPr>
                          </m:ctrlPr>
                        </m:radPr>
                        <m:deg/>
                        <m:e>
                          <m:nary>
                            <m:naryPr>
                              <m:chr m:val="∑"/>
                              <m:limLoc m:val="undOvr"/>
                              <m:ctrlPr>
                                <a:rPr lang="en-US" sz="1200" i="1" kern="1200">
                                  <a:solidFill>
                                    <a:schemeClr val="tx1"/>
                                  </a:solidFill>
                                  <a:effectLst/>
                                  <a:latin typeface="Cambria Math" panose="02040503050406030204" pitchFamily="18" charset="0"/>
                                  <a:ea typeface="+mn-ea"/>
                                  <a:cs typeface="+mn-cs"/>
                                </a:rPr>
                              </m:ctrlPr>
                            </m:naryPr>
                            <m:sub>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=1</m:t>
                              </m:r>
                            </m:sub>
                            <m:sup>
                              <m:r>
                                <a:rPr lang="en-US" sz="1200" i="1" kern="1200">
                                  <a:solidFill>
                                    <a:schemeClr val="tx1"/>
                                  </a:solidFill>
                                  <a:effectLst/>
                                  <a:latin typeface="Cambria Math" panose="02040503050406030204" pitchFamily="18" charset="0"/>
                                  <a:ea typeface="+mn-ea"/>
                                  <a:cs typeface="+mn-cs"/>
                                </a:rPr>
                                <m:t>𝑛</m:t>
                              </m:r>
                            </m:sup>
                            <m:e>
                              <m:sSubSup>
                                <m:sSubSupPr>
                                  <m:ctrlPr>
                                    <a:rPr lang="en-US" sz="1200" i="1" kern="1200">
                                      <a:solidFill>
                                        <a:schemeClr val="tx1"/>
                                      </a:solidFill>
                                      <a:effectLst/>
                                      <a:latin typeface="Cambria Math" panose="02040503050406030204" pitchFamily="18" charset="0"/>
                                      <a:ea typeface="+mn-ea"/>
                                      <a:cs typeface="+mn-cs"/>
                                    </a:rPr>
                                  </m:ctrlPr>
                                </m:sSubSupPr>
                                <m:e>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𝐴</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sub>
                                      </m:sSub>
                                    </m:e>
                                  </m:d>
                                </m:e>
                                <m:sub>
                                  <m:r>
                                    <a:rPr lang="en-US" sz="1200" i="1" kern="1200">
                                      <a:solidFill>
                                        <a:schemeClr val="tx1"/>
                                      </a:solidFill>
                                      <a:effectLst/>
                                      <a:latin typeface="Cambria Math" panose="02040503050406030204" pitchFamily="18" charset="0"/>
                                      <a:ea typeface="+mn-ea"/>
                                      <a:cs typeface="+mn-cs"/>
                                    </a:rPr>
                                    <m:t>𝑖</m:t>
                                  </m:r>
                                </m:sub>
                                <m:sup>
                                  <m:r>
                                    <a:rPr lang="en-US" sz="1200" i="1" kern="1200">
                                      <a:solidFill>
                                        <a:schemeClr val="tx1"/>
                                      </a:solidFill>
                                      <a:effectLst/>
                                      <a:latin typeface="Cambria Math" panose="02040503050406030204" pitchFamily="18" charset="0"/>
                                      <a:ea typeface="+mn-ea"/>
                                      <a:cs typeface="+mn-cs"/>
                                    </a:rPr>
                                    <m:t>2</m:t>
                                  </m:r>
                                </m:sup>
                              </m:sSubSup>
                            </m:e>
                          </m:nary>
                        </m:e>
                      </m:rad>
                    </m:oMath>
                  </m:oMathPara>
                </a14:m>
                <a:endParaRPr lang="en-US" sz="1200" kern="1200">
                  <a:solidFill>
                    <a:schemeClr val="tx1"/>
                  </a:solidFill>
                  <a:effectLst/>
                  <a:latin typeface="+mn-lt"/>
                  <a:ea typeface="+mn-ea"/>
                  <a:cs typeface="+mn-cs"/>
                </a:endParaRPr>
              </a:p>
              <a:p>
                <a:endParaRPr lang="en-US" dirty="0"/>
              </a:p>
            </p:txBody>
          </p:sp>
        </mc:Choice>
        <mc:Fallback xmlns="">
          <p:sp>
            <p:nvSpPr>
              <p:cNvPr id="3" name="Notes Placeholder 2"/>
              <p:cNvSpPr>
                <a:spLocks noGrp="1"/>
              </p:cNvSpPr>
              <p:nvPr>
                <p:ph type="body" idx="1"/>
              </p:nvPr>
            </p:nvSpPr>
            <p:spPr/>
            <p:txBody>
              <a:bodyPr/>
              <a:lstStyle/>
              <a:p>
                <a:r>
                  <a:rPr lang="en-US" sz="1200" kern="1200" smtClean="0">
                    <a:solidFill>
                      <a:schemeClr val="tx1"/>
                    </a:solidFill>
                    <a:effectLst/>
                    <a:latin typeface="+mn-lt"/>
                    <a:ea typeface="+mn-ea"/>
                    <a:cs typeface="+mn-cs"/>
                  </a:rPr>
                  <a:t>Inicijalni vektor </a:t>
                </a:r>
                <a:r>
                  <a:rPr lang="en-US" sz="1200" i="0" kern="1200">
                    <a:solidFill>
                      <a:schemeClr val="tx1"/>
                    </a:solidFill>
                    <a:effectLst/>
                    <a:latin typeface="+mn-lt"/>
                    <a:ea typeface="+mn-ea"/>
                    <a:cs typeface="+mn-cs"/>
                  </a:rPr>
                  <a:t>𝑏_0  </a:t>
                </a:r>
                <a:r>
                  <a:rPr lang="en-US" sz="1200" kern="1200">
                    <a:solidFill>
                      <a:schemeClr val="tx1"/>
                    </a:solidFill>
                    <a:effectLst/>
                    <a:latin typeface="+mn-lt"/>
                    <a:ea typeface="+mn-ea"/>
                    <a:cs typeface="+mn-cs"/>
                  </a:rPr>
                  <a:t>se bira proizvoljno, ali ne smije biti ortogonalan na dominantni svojstveni vektor </a:t>
                </a:r>
                <a:r>
                  <a:rPr lang="en-US" sz="1200" i="0" kern="1200">
                    <a:solidFill>
                      <a:schemeClr val="tx1"/>
                    </a:solidFill>
                    <a:effectLst/>
                    <a:latin typeface="+mn-lt"/>
                    <a:ea typeface="+mn-ea"/>
                    <a:cs typeface="+mn-cs"/>
                  </a:rPr>
                  <a:t>𝑣_1</a:t>
                </a:r>
                <a:r>
                  <a:rPr lang="en-US" sz="1200" kern="1200">
                    <a:solidFill>
                      <a:schemeClr val="tx1"/>
                    </a:solidFill>
                    <a:effectLst/>
                    <a:latin typeface="+mn-lt"/>
                    <a:ea typeface="+mn-ea"/>
                    <a:cs typeface="+mn-cs"/>
                  </a:rPr>
                  <a:t>​. Početni vektor </a:t>
                </a:r>
                <a:r>
                  <a:rPr lang="en-US" sz="1200" i="0" kern="1200">
                    <a:solidFill>
                      <a:schemeClr val="tx1"/>
                    </a:solidFill>
                    <a:effectLst/>
                    <a:latin typeface="+mn-lt"/>
                    <a:ea typeface="+mn-ea"/>
                    <a:cs typeface="+mn-cs"/>
                  </a:rPr>
                  <a:t>𝑏_0</a:t>
                </a:r>
                <a:r>
                  <a:rPr lang="en-US" sz="1200" kern="1200">
                    <a:solidFill>
                      <a:schemeClr val="tx1"/>
                    </a:solidFill>
                    <a:effectLst/>
                    <a:latin typeface="+mn-lt"/>
                    <a:ea typeface="+mn-ea"/>
                    <a:cs typeface="+mn-cs"/>
                  </a:rPr>
                  <a:t> ​se može uvijek izraziti kao linearna kombinaciju svojstvenih vektora (ako su linearno nezavisni – što jesu kod dijagonalizabilnih matrica) : </a:t>
                </a:r>
                <a:r>
                  <a:rPr lang="sr-Latn-ME" sz="1200" i="0" kern="1200">
                    <a:solidFill>
                      <a:schemeClr val="tx1"/>
                    </a:solidFill>
                    <a:effectLst/>
                    <a:latin typeface="+mn-lt"/>
                    <a:ea typeface="+mn-ea"/>
                    <a:cs typeface="+mn-cs"/>
                  </a:rPr>
                  <a:t>𝑏</a:t>
                </a:r>
                <a:r>
                  <a:rPr lang="en-US" sz="1200" i="0" kern="1200">
                    <a:solidFill>
                      <a:schemeClr val="tx1"/>
                    </a:solidFill>
                    <a:effectLst/>
                    <a:latin typeface="+mn-lt"/>
                    <a:ea typeface="+mn-ea"/>
                    <a:cs typeface="+mn-cs"/>
                  </a:rPr>
                  <a:t>_</a:t>
                </a:r>
                <a:r>
                  <a:rPr lang="sr-Latn-ME" sz="1200" i="0" kern="1200">
                    <a:solidFill>
                      <a:schemeClr val="tx1"/>
                    </a:solidFill>
                    <a:effectLst/>
                    <a:latin typeface="+mn-lt"/>
                    <a:ea typeface="+mn-ea"/>
                    <a:cs typeface="+mn-cs"/>
                  </a:rPr>
                  <a:t>0</a:t>
                </a:r>
                <a:r>
                  <a:rPr lang="en-US" sz="1200" i="0" kern="1200">
                    <a:solidFill>
                      <a:schemeClr val="tx1"/>
                    </a:solidFill>
                    <a:effectLst/>
                    <a:latin typeface="+mn-lt"/>
                    <a:ea typeface="+mn-ea"/>
                    <a:cs typeface="+mn-cs"/>
                  </a:rPr>
                  <a:t>=𝑐_1 𝑣_1+𝑐_2 𝑣_2+…+𝑐_𝑛 𝑣_𝑛</a:t>
                </a:r>
                <a:r>
                  <a:rPr lang="en-US" sz="1200" kern="1200">
                    <a:solidFill>
                      <a:schemeClr val="tx1"/>
                    </a:solidFill>
                    <a:effectLst/>
                    <a:latin typeface="+mn-lt"/>
                    <a:ea typeface="+mn-ea"/>
                    <a:cs typeface="+mn-cs"/>
                  </a:rPr>
                  <a:t> . Nakon toga on se treba normalizovati: </a:t>
                </a:r>
                <a:r>
                  <a:rPr lang="en-US" sz="1200" i="0" kern="1200">
                    <a:solidFill>
                      <a:schemeClr val="tx1"/>
                    </a:solidFill>
                    <a:effectLst/>
                    <a:latin typeface="+mn-lt"/>
                    <a:ea typeface="+mn-ea"/>
                    <a:cs typeface="+mn-cs"/>
                  </a:rPr>
                  <a:t>𝑏_0  :=  𝑏_0/(∥𝑏_0∥)  </a:t>
                </a:r>
                <a:r>
                  <a:rPr lang="en-US" sz="1200" kern="1200">
                    <a:solidFill>
                      <a:schemeClr val="tx1"/>
                    </a:solidFill>
                    <a:effectLst/>
                    <a:latin typeface="+mn-lt"/>
                    <a:ea typeface="+mn-ea"/>
                    <a:cs typeface="+mn-cs"/>
                  </a:rPr>
                  <a:t>. Zatim se računa </a:t>
                </a:r>
                <a:r>
                  <a:rPr lang="en-US" sz="1200" i="0" kern="1200">
                    <a:solidFill>
                      <a:schemeClr val="tx1"/>
                    </a:solidFill>
                    <a:effectLst/>
                    <a:latin typeface="+mn-lt"/>
                    <a:ea typeface="+mn-ea"/>
                    <a:cs typeface="+mn-cs"/>
                  </a:rPr>
                  <a:t>𝐴 𝑏_𝑘</a:t>
                </a:r>
                <a:r>
                  <a:rPr lang="en-US" sz="1200" kern="1200">
                    <a:solidFill>
                      <a:schemeClr val="tx1"/>
                    </a:solidFill>
                    <a:effectLst/>
                    <a:latin typeface="+mn-lt"/>
                    <a:ea typeface="+mn-ea"/>
                    <a:cs typeface="+mn-cs"/>
                  </a:rPr>
                  <a:t>, i onda se vrši normalizacija po gore prikazanoj formuli rekurzivnog izraza. Najčešće se koristi </a:t>
                </a:r>
                <a:r>
                  <a:rPr lang="en-US" sz="1200" b="0" kern="1200">
                    <a:solidFill>
                      <a:schemeClr val="tx1"/>
                    </a:solidFill>
                    <a:effectLst/>
                    <a:latin typeface="+mn-lt"/>
                    <a:ea typeface="+mn-ea"/>
                    <a:cs typeface="+mn-cs"/>
                  </a:rPr>
                  <a:t>Euklidska (L2) norma</a:t>
                </a:r>
                <a:r>
                  <a:rPr lang="en-US" sz="1200" kern="1200">
                    <a:solidFill>
                      <a:schemeClr val="tx1"/>
                    </a:solidFill>
                    <a:effectLst/>
                    <a:latin typeface="+mn-lt"/>
                    <a:ea typeface="+mn-ea"/>
                    <a:cs typeface="+mn-cs"/>
                  </a:rPr>
                  <a:t>, koja se računa kao:</a:t>
                </a:r>
              </a:p>
              <a:p>
                <a:r>
                  <a:rPr lang="en-US" sz="1200" i="0" kern="1200">
                    <a:solidFill>
                      <a:schemeClr val="tx1"/>
                    </a:solidFill>
                    <a:effectLst/>
                    <a:latin typeface="+mn-lt"/>
                    <a:ea typeface="+mn-ea"/>
                    <a:cs typeface="+mn-cs"/>
                  </a:rPr>
                  <a:t>‖𝐴𝑏_𝑘 ‖ =√(∑1_(𝑖=1)^𝑛▒(𝐴𝑏_𝑘 )_𝑖^2 )</a:t>
                </a:r>
                <a:endParaRPr lang="en-US" sz="1200" kern="1200">
                  <a:solidFill>
                    <a:schemeClr val="tx1"/>
                  </a:solidFill>
                  <a:effectLst/>
                  <a:latin typeface="+mn-lt"/>
                  <a:ea typeface="+mn-ea"/>
                  <a:cs typeface="+mn-cs"/>
                </a:endParaRPr>
              </a:p>
              <a:p>
                <a:endParaRPr lang="en-US" dirty="0"/>
              </a:p>
            </p:txBody>
          </p:sp>
        </mc:Fallback>
      </mc:AlternateContent>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30553759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sz="1200" kern="1200" smtClean="0">
                    <a:solidFill>
                      <a:schemeClr val="tx1"/>
                    </a:solidFill>
                    <a:effectLst/>
                    <a:latin typeface="+mn-lt"/>
                    <a:ea typeface="+mn-ea"/>
                    <a:cs typeface="+mn-cs"/>
                  </a:rPr>
                  <a:t>Zatim se provjerava da li je zadovoljen uslov konvergencije: </a:t>
                </a:r>
                <a14:m>
                  <m:oMath xmlns:m="http://schemas.openxmlformats.org/officeDocument/2006/math">
                    <m:d>
                      <m:dPr>
                        <m:begChr m:val="|"/>
                        <m:endChr m:val="|"/>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r>
                              <a:rPr lang="en-US" sz="1200" i="1" kern="1200">
                                <a:solidFill>
                                  <a:schemeClr val="tx1"/>
                                </a:solidFill>
                                <a:effectLst/>
                                <a:latin typeface="Cambria Math" panose="02040503050406030204" pitchFamily="18" charset="0"/>
                                <a:ea typeface="+mn-ea"/>
                                <a:cs typeface="+mn-cs"/>
                              </a:rPr>
                              <m:t>+1</m:t>
                            </m:r>
                          </m:sub>
                        </m:sSub>
                        <m:r>
                          <a:rPr lang="en-US" sz="1200" i="1" kern="1200">
                            <a:solidFill>
                              <a:schemeClr val="tx1"/>
                            </a:solidFill>
                            <a:effectLst/>
                            <a:latin typeface="Cambria Math" panose="02040503050406030204" pitchFamily="18" charset="0"/>
                            <a:ea typeface="+mn-ea"/>
                            <a:cs typeface="+mn-cs"/>
                          </a:rPr>
                          <m:t> −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sub>
                        </m:sSub>
                        <m:r>
                          <a:rPr lang="en-US" sz="1200" i="1" kern="1200">
                            <a:solidFill>
                              <a:schemeClr val="tx1"/>
                            </a:solidFill>
                            <a:effectLst/>
                            <a:latin typeface="Cambria Math" panose="02040503050406030204" pitchFamily="18" charset="0"/>
                            <a:ea typeface="+mn-ea"/>
                            <a:cs typeface="+mn-cs"/>
                          </a:rPr>
                          <m:t> </m:t>
                        </m:r>
                      </m:e>
                    </m:d>
                    <m:r>
                      <a:rPr lang="en-US" sz="1200" i="1" kern="1200">
                        <a:solidFill>
                          <a:schemeClr val="tx1"/>
                        </a:solidFill>
                        <a:effectLst/>
                        <a:latin typeface="Cambria Math" panose="02040503050406030204" pitchFamily="18" charset="0"/>
                        <a:ea typeface="+mn-ea"/>
                        <a:cs typeface="+mn-cs"/>
                      </a:rPr>
                      <m:t>&lt;</m:t>
                    </m:r>
                    <m:r>
                      <a:rPr lang="en-US" sz="1200" i="1" kern="1200">
                        <a:solidFill>
                          <a:schemeClr val="tx1"/>
                        </a:solidFill>
                        <a:effectLst/>
                        <a:latin typeface="Cambria Math" panose="02040503050406030204" pitchFamily="18" charset="0"/>
                        <a:ea typeface="+mn-ea"/>
                        <a:cs typeface="+mn-cs"/>
                      </a:rPr>
                      <m:t>𝜀</m:t>
                    </m:r>
                    <m:r>
                      <a:rPr lang="en-US" sz="1200" i="1" kern="1200">
                        <a:solidFill>
                          <a:schemeClr val="tx1"/>
                        </a:solidFill>
                        <a:effectLst/>
                        <a:latin typeface="Cambria Math" panose="02040503050406030204" pitchFamily="18" charset="0"/>
                        <a:ea typeface="+mn-ea"/>
                        <a:cs typeface="+mn-cs"/>
                      </a:rPr>
                      <m:t> </m:t>
                    </m:r>
                  </m:oMath>
                </a14:m>
                <a:r>
                  <a:rPr lang="en-US" sz="1200" kern="1200">
                    <a:solidFill>
                      <a:schemeClr val="tx1"/>
                    </a:solidFill>
                    <a:effectLst/>
                    <a:latin typeface="+mn-lt"/>
                    <a:ea typeface="+mn-ea"/>
                    <a:cs typeface="+mn-cs"/>
                  </a:rPr>
                  <a:t>, gdje je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𝜀</m:t>
                    </m:r>
                  </m:oMath>
                </a14:m>
                <a:r>
                  <a:rPr lang="en-US" sz="1200" kern="1200">
                    <a:solidFill>
                      <a:schemeClr val="tx1"/>
                    </a:solidFill>
                    <a:effectLst/>
                    <a:latin typeface="+mn-lt"/>
                    <a:ea typeface="+mn-ea"/>
                    <a:cs typeface="+mn-cs"/>
                  </a:rPr>
                  <a:t> </a:t>
                </a:r>
                <a:r>
                  <a:rPr lang="en-US" sz="1200" b="1" kern="1200">
                    <a:solidFill>
                      <a:schemeClr val="tx1"/>
                    </a:solidFill>
                    <a:effectLst/>
                    <a:latin typeface="+mn-lt"/>
                    <a:ea typeface="+mn-ea"/>
                    <a:cs typeface="+mn-cs"/>
                  </a:rPr>
                  <a:t>tolerancija greške – dozvoljeni prag odstupanja </a:t>
                </a:r>
                <a:r>
                  <a:rPr lang="en-US" sz="1200" kern="1200">
                    <a:solidFill>
                      <a:schemeClr val="tx1"/>
                    </a:solidFill>
                    <a:effectLst/>
                    <a:latin typeface="+mn-lt"/>
                    <a:ea typeface="+mn-ea"/>
                    <a:cs typeface="+mn-cs"/>
                  </a:rPr>
                  <a:t>između dvije uzastopne iteracije vektora. Tolerancija greške se bira proizvoljno, na osnovu: željene tačnosti rezultata, brojčane preciznosti softverskog alata koji se koristi(npr. Python, MATLAB), brzine konvergencije i veličine problema. Vrijednosti poput </a:t>
                </a:r>
                <a14:m>
                  <m:oMath xmlns:m="http://schemas.openxmlformats.org/officeDocument/2006/math">
                    <m:sSup>
                      <m:sSupPr>
                        <m:ctrlPr>
                          <a:rPr lang="en-US" sz="1200" i="1" kern="1200">
                            <a:solidFill>
                              <a:schemeClr val="tx1"/>
                            </a:solidFill>
                            <a:effectLst/>
                            <a:latin typeface="Cambria Math" panose="02040503050406030204" pitchFamily="18" charset="0"/>
                            <a:ea typeface="+mn-ea"/>
                            <a:cs typeface="+mn-cs"/>
                          </a:rPr>
                        </m:ctrlPr>
                      </m:sSupPr>
                      <m:e>
                        <m:r>
                          <a:rPr lang="en-US" sz="1200" i="1" kern="1200">
                            <a:solidFill>
                              <a:schemeClr val="tx1"/>
                            </a:solidFill>
                            <a:effectLst/>
                            <a:latin typeface="Cambria Math" panose="02040503050406030204" pitchFamily="18" charset="0"/>
                            <a:ea typeface="+mn-ea"/>
                            <a:cs typeface="+mn-cs"/>
                          </a:rPr>
                          <m:t>10</m:t>
                        </m:r>
                      </m:e>
                      <m:sup>
                        <m:r>
                          <a:rPr lang="en-US" sz="1200" i="1" kern="1200">
                            <a:solidFill>
                              <a:schemeClr val="tx1"/>
                            </a:solidFill>
                            <a:effectLst/>
                            <a:latin typeface="Cambria Math" panose="02040503050406030204" pitchFamily="18" charset="0"/>
                            <a:ea typeface="+mn-ea"/>
                            <a:cs typeface="+mn-cs"/>
                          </a:rPr>
                          <m:t>−3</m:t>
                        </m:r>
                      </m:sup>
                    </m:sSup>
                  </m:oMath>
                </a14:m>
                <a:r>
                  <a:rPr lang="en-US" sz="1200" kern="1200">
                    <a:solidFill>
                      <a:schemeClr val="tx1"/>
                    </a:solidFill>
                    <a:effectLst/>
                    <a:latin typeface="+mn-lt"/>
                    <a:ea typeface="+mn-ea"/>
                    <a:cs typeface="+mn-cs"/>
                  </a:rPr>
                  <a:t>, </a:t>
                </a:r>
                <a14:m>
                  <m:oMath xmlns:m="http://schemas.openxmlformats.org/officeDocument/2006/math">
                    <m:sSup>
                      <m:sSupPr>
                        <m:ctrlPr>
                          <a:rPr lang="en-US" sz="1200" i="1" kern="1200">
                            <a:solidFill>
                              <a:schemeClr val="tx1"/>
                            </a:solidFill>
                            <a:effectLst/>
                            <a:latin typeface="Cambria Math" panose="02040503050406030204" pitchFamily="18" charset="0"/>
                            <a:ea typeface="+mn-ea"/>
                            <a:cs typeface="+mn-cs"/>
                          </a:rPr>
                        </m:ctrlPr>
                      </m:sSupPr>
                      <m:e>
                        <m:r>
                          <a:rPr lang="en-US" sz="1200" i="1" kern="1200">
                            <a:solidFill>
                              <a:schemeClr val="tx1"/>
                            </a:solidFill>
                            <a:effectLst/>
                            <a:latin typeface="Cambria Math" panose="02040503050406030204" pitchFamily="18" charset="0"/>
                            <a:ea typeface="+mn-ea"/>
                            <a:cs typeface="+mn-cs"/>
                          </a:rPr>
                          <m:t>10</m:t>
                        </m:r>
                      </m:e>
                      <m:sup>
                        <m:r>
                          <a:rPr lang="en-US" sz="1200" i="1" kern="1200">
                            <a:solidFill>
                              <a:schemeClr val="tx1"/>
                            </a:solidFill>
                            <a:effectLst/>
                            <a:latin typeface="Cambria Math" panose="02040503050406030204" pitchFamily="18" charset="0"/>
                            <a:ea typeface="+mn-ea"/>
                            <a:cs typeface="+mn-cs"/>
                          </a:rPr>
                          <m:t>−6</m:t>
                        </m:r>
                      </m:sup>
                    </m:sSup>
                    <m:r>
                      <a:rPr lang="en-US" sz="1200" i="1" kern="1200">
                        <a:solidFill>
                          <a:schemeClr val="tx1"/>
                        </a:solidFill>
                        <a:effectLst/>
                        <a:latin typeface="Cambria Math" panose="02040503050406030204" pitchFamily="18" charset="0"/>
                        <a:ea typeface="+mn-ea"/>
                        <a:cs typeface="+mn-cs"/>
                      </a:rPr>
                      <m:t> </m:t>
                    </m:r>
                  </m:oMath>
                </a14:m>
                <a:r>
                  <a:rPr lang="en-US" sz="1200" kern="1200">
                    <a:solidFill>
                      <a:schemeClr val="tx1"/>
                    </a:solidFill>
                    <a:effectLst/>
                    <a:latin typeface="+mn-lt"/>
                    <a:ea typeface="+mn-ea"/>
                    <a:cs typeface="+mn-cs"/>
                  </a:rPr>
                  <a:t>ili čak </a:t>
                </a:r>
                <a14:m>
                  <m:oMath xmlns:m="http://schemas.openxmlformats.org/officeDocument/2006/math">
                    <m:sSup>
                      <m:sSupPr>
                        <m:ctrlPr>
                          <a:rPr lang="en-US" sz="1200" i="1" kern="1200">
                            <a:solidFill>
                              <a:schemeClr val="tx1"/>
                            </a:solidFill>
                            <a:effectLst/>
                            <a:latin typeface="Cambria Math" panose="02040503050406030204" pitchFamily="18" charset="0"/>
                            <a:ea typeface="+mn-ea"/>
                            <a:cs typeface="+mn-cs"/>
                          </a:rPr>
                        </m:ctrlPr>
                      </m:sSupPr>
                      <m:e>
                        <m:r>
                          <a:rPr lang="en-US" sz="1200" i="1" kern="1200">
                            <a:solidFill>
                              <a:schemeClr val="tx1"/>
                            </a:solidFill>
                            <a:effectLst/>
                            <a:latin typeface="Cambria Math" panose="02040503050406030204" pitchFamily="18" charset="0"/>
                            <a:ea typeface="+mn-ea"/>
                            <a:cs typeface="+mn-cs"/>
                          </a:rPr>
                          <m:t>10</m:t>
                        </m:r>
                      </m:e>
                      <m:sup>
                        <m:r>
                          <a:rPr lang="en-US" sz="1200" i="1" kern="1200">
                            <a:solidFill>
                              <a:schemeClr val="tx1"/>
                            </a:solidFill>
                            <a:effectLst/>
                            <a:latin typeface="Cambria Math" panose="02040503050406030204" pitchFamily="18" charset="0"/>
                            <a:ea typeface="+mn-ea"/>
                            <a:cs typeface="+mn-cs"/>
                          </a:rPr>
                          <m:t>−8 </m:t>
                        </m:r>
                      </m:sup>
                    </m:sSup>
                    <m:r>
                      <a:rPr lang="en-US" sz="1200" i="1" kern="1200">
                        <a:solidFill>
                          <a:schemeClr val="tx1"/>
                        </a:solidFill>
                        <a:effectLst/>
                        <a:latin typeface="Cambria Math" panose="02040503050406030204" pitchFamily="18" charset="0"/>
                        <a:ea typeface="+mn-ea"/>
                        <a:cs typeface="+mn-cs"/>
                      </a:rPr>
                      <m:t> </m:t>
                    </m:r>
                  </m:oMath>
                </a14:m>
                <a:r>
                  <a:rPr lang="en-US" sz="1200" kern="1200">
                    <a:solidFill>
                      <a:schemeClr val="tx1"/>
                    </a:solidFill>
                    <a:effectLst/>
                    <a:latin typeface="+mn-lt"/>
                    <a:ea typeface="+mn-ea"/>
                    <a:cs typeface="+mn-cs"/>
                  </a:rPr>
                  <a:t>su uobičajene, u zavisnosti od zahtjevane preciznosti. Takođe, preporučuje se postavljanje maksimalnog broja iteracija (npr. 1000) kako bi se </a:t>
                </a:r>
                <a:r>
                  <a:rPr lang="en-US" sz="1200" kern="1200" smtClean="0">
                    <a:solidFill>
                      <a:schemeClr val="tx1"/>
                    </a:solidFill>
                    <a:effectLst/>
                    <a:latin typeface="+mn-lt"/>
                    <a:ea typeface="+mn-ea"/>
                    <a:cs typeface="+mn-cs"/>
                  </a:rPr>
                  <a:t>spriječil</a:t>
                </a:r>
                <a:r>
                  <a:rPr lang="sr-Cyrl-RS" sz="1200" kern="1200" smtClean="0">
                    <a:solidFill>
                      <a:schemeClr val="tx1"/>
                    </a:solidFill>
                    <a:effectLst/>
                    <a:latin typeface="+mn-lt"/>
                    <a:ea typeface="+mn-ea"/>
                    <a:cs typeface="+mn-cs"/>
                  </a:rPr>
                  <a:t>о</a:t>
                </a:r>
                <a:r>
                  <a:rPr lang="en-US" sz="1200" kern="1200" smtClean="0">
                    <a:solidFill>
                      <a:schemeClr val="tx1"/>
                    </a:solidFill>
                    <a:effectLst/>
                    <a:latin typeface="+mn-lt"/>
                    <a:ea typeface="+mn-ea"/>
                    <a:cs typeface="+mn-cs"/>
                  </a:rPr>
                  <a:t> veliko opterecenje</a:t>
                </a:r>
                <a:r>
                  <a:rPr lang="en-US" sz="1200" kern="1200" baseline="0" smtClean="0">
                    <a:solidFill>
                      <a:schemeClr val="tx1"/>
                    </a:solidFill>
                    <a:effectLst/>
                    <a:latin typeface="+mn-lt"/>
                    <a:ea typeface="+mn-ea"/>
                    <a:cs typeface="+mn-cs"/>
                  </a:rPr>
                  <a:t> sistema u  slucaju da je konvergencije prespora</a:t>
                </a:r>
                <a:r>
                  <a:rPr lang="sr-Cyrl-RS" sz="1200" kern="1200" baseline="0" smtClean="0">
                    <a:solidFill>
                      <a:schemeClr val="tx1"/>
                    </a:solidFill>
                    <a:effectLst/>
                    <a:latin typeface="+mn-lt"/>
                    <a:ea typeface="+mn-ea"/>
                    <a:cs typeface="+mn-cs"/>
                  </a:rPr>
                  <a:t> </a:t>
                </a:r>
                <a:r>
                  <a:rPr lang="en-US" sz="1200" kern="1200" smtClean="0">
                    <a:solidFill>
                      <a:schemeClr val="tx1"/>
                    </a:solidFill>
                    <a:effectLst/>
                    <a:latin typeface="+mn-lt"/>
                    <a:ea typeface="+mn-ea"/>
                    <a:cs typeface="+mn-cs"/>
                  </a:rPr>
                  <a:t>.</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Svakim novim množenjem sa matricom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𝐴</m:t>
                    </m:r>
                  </m:oMath>
                </a14:m>
                <a:r>
                  <a:rPr lang="en-US" sz="1200" kern="1200">
                    <a:solidFill>
                      <a:schemeClr val="tx1"/>
                    </a:solidFill>
                    <a:effectLst/>
                    <a:latin typeface="+mn-lt"/>
                    <a:ea typeface="+mn-ea"/>
                    <a:cs typeface="+mn-cs"/>
                  </a:rPr>
                  <a:t>, komponenta u pravcu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𝑣</m:t>
                        </m:r>
                      </m:e>
                      <m:sub>
                        <m:r>
                          <a:rPr lang="en-US" sz="1200" i="1" kern="1200">
                            <a:solidFill>
                              <a:schemeClr val="tx1"/>
                            </a:solidFill>
                            <a:effectLst/>
                            <a:latin typeface="Cambria Math" panose="02040503050406030204" pitchFamily="18" charset="0"/>
                            <a:ea typeface="+mn-ea"/>
                            <a:cs typeface="+mn-cs"/>
                          </a:rPr>
                          <m:t>1</m:t>
                        </m:r>
                      </m:sub>
                    </m:sSub>
                  </m:oMath>
                </a14:m>
                <a:r>
                  <a:rPr lang="en-US" sz="1200" kern="1200">
                    <a:solidFill>
                      <a:schemeClr val="tx1"/>
                    </a:solidFill>
                    <a:effectLst/>
                    <a:latin typeface="+mn-lt"/>
                    <a:ea typeface="+mn-ea"/>
                    <a:cs typeface="+mn-cs"/>
                  </a:rPr>
                  <a:t>​ se pojačava, dok ostale slabe:</a:t>
                </a:r>
              </a:p>
              <a:p>
                <a:pPr/>
                <a14:m>
                  <m:oMathPara xmlns:m="http://schemas.openxmlformats.org/officeDocument/2006/math">
                    <m:oMathParaPr>
                      <m:jc m:val="centerGroup"/>
                    </m:oMathParaPr>
                    <m:oMath xmlns:m="http://schemas.openxmlformats.org/officeDocument/2006/math">
                      <m:sSup>
                        <m:sSupPr>
                          <m:ctrlPr>
                            <a:rPr lang="en-US" sz="1200" i="1" kern="1200">
                              <a:solidFill>
                                <a:schemeClr val="tx1"/>
                              </a:solidFill>
                              <a:effectLst/>
                              <a:latin typeface="Cambria Math" panose="02040503050406030204" pitchFamily="18" charset="0"/>
                              <a:ea typeface="+mn-ea"/>
                              <a:cs typeface="+mn-cs"/>
                            </a:rPr>
                          </m:ctrlPr>
                        </m:sSupPr>
                        <m:e>
                          <m:r>
                            <a:rPr lang="en-US" sz="1200" i="1" kern="1200">
                              <a:solidFill>
                                <a:schemeClr val="tx1"/>
                              </a:solidFill>
                              <a:effectLst/>
                              <a:latin typeface="Cambria Math" panose="02040503050406030204" pitchFamily="18" charset="0"/>
                              <a:ea typeface="+mn-ea"/>
                              <a:cs typeface="+mn-cs"/>
                            </a:rPr>
                            <m:t>𝐴</m:t>
                          </m:r>
                        </m:e>
                        <m:sup>
                          <m:r>
                            <a:rPr lang="en-US" sz="1200" i="1" kern="1200">
                              <a:solidFill>
                                <a:schemeClr val="tx1"/>
                              </a:solidFill>
                              <a:effectLst/>
                              <a:latin typeface="Cambria Math" panose="02040503050406030204" pitchFamily="18" charset="0"/>
                              <a:ea typeface="+mn-ea"/>
                              <a:cs typeface="+mn-cs"/>
                            </a:rPr>
                            <m:t>𝑘</m:t>
                          </m:r>
                        </m:sup>
                      </m:sSup>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0</m:t>
                          </m:r>
                        </m:sub>
                      </m:sSub>
                      <m:r>
                        <a:rPr lang="en-US" sz="1200" i="1"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𝑐</m:t>
                          </m:r>
                        </m:e>
                        <m:sub>
                          <m:r>
                            <a:rPr lang="en-US" sz="1200" i="1" kern="1200">
                              <a:solidFill>
                                <a:schemeClr val="tx1"/>
                              </a:solidFill>
                              <a:effectLst/>
                              <a:latin typeface="Cambria Math" panose="02040503050406030204" pitchFamily="18" charset="0"/>
                              <a:ea typeface="+mn-ea"/>
                              <a:cs typeface="+mn-cs"/>
                            </a:rPr>
                            <m:t>1</m:t>
                          </m:r>
                        </m:sub>
                      </m:sSub>
                      <m:r>
                        <a:rPr lang="en-US" sz="1200" i="1" kern="1200">
                          <a:solidFill>
                            <a:schemeClr val="tx1"/>
                          </a:solidFill>
                          <a:effectLst/>
                          <a:latin typeface="Cambria Math" panose="02040503050406030204" pitchFamily="18" charset="0"/>
                          <a:ea typeface="+mn-ea"/>
                          <a:cs typeface="+mn-cs"/>
                        </a:rPr>
                        <m:t> </m:t>
                      </m:r>
                      <m:sSubSup>
                        <m:sSubSupPr>
                          <m:ctrlPr>
                            <a:rPr lang="en-US" sz="1200" i="1" kern="1200">
                              <a:solidFill>
                                <a:schemeClr val="tx1"/>
                              </a:solidFill>
                              <a:effectLst/>
                              <a:latin typeface="Cambria Math" panose="02040503050406030204" pitchFamily="18" charset="0"/>
                              <a:ea typeface="+mn-ea"/>
                              <a:cs typeface="+mn-cs"/>
                            </a:rPr>
                          </m:ctrlPr>
                        </m:sSubSup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1</m:t>
                          </m:r>
                        </m:sub>
                        <m:sup>
                          <m:r>
                            <a:rPr lang="en-US" sz="1200" i="1" kern="1200">
                              <a:solidFill>
                                <a:schemeClr val="tx1"/>
                              </a:solidFill>
                              <a:effectLst/>
                              <a:latin typeface="Cambria Math" panose="02040503050406030204" pitchFamily="18" charset="0"/>
                              <a:ea typeface="+mn-ea"/>
                              <a:cs typeface="+mn-cs"/>
                            </a:rPr>
                            <m:t>𝑘</m:t>
                          </m:r>
                        </m:sup>
                      </m:sSubSup>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𝑣</m:t>
                          </m:r>
                        </m:e>
                        <m:sub>
                          <m:r>
                            <a:rPr lang="en-US" sz="1200" i="1" kern="1200">
                              <a:solidFill>
                                <a:schemeClr val="tx1"/>
                              </a:solidFill>
                              <a:effectLst/>
                              <a:latin typeface="Cambria Math" panose="02040503050406030204" pitchFamily="18" charset="0"/>
                              <a:ea typeface="+mn-ea"/>
                              <a:cs typeface="+mn-cs"/>
                            </a:rPr>
                            <m:t>1</m:t>
                          </m:r>
                        </m:sub>
                      </m:sSub>
                      <m:r>
                        <a:rPr lang="en-US" sz="1200" i="1"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𝑐</m:t>
                          </m:r>
                        </m:e>
                        <m:sub>
                          <m:r>
                            <a:rPr lang="en-US" sz="1200" i="1" kern="1200">
                              <a:solidFill>
                                <a:schemeClr val="tx1"/>
                              </a:solidFill>
                              <a:effectLst/>
                              <a:latin typeface="Cambria Math" panose="02040503050406030204" pitchFamily="18" charset="0"/>
                              <a:ea typeface="+mn-ea"/>
                              <a:cs typeface="+mn-cs"/>
                            </a:rPr>
                            <m:t>2</m:t>
                          </m:r>
                        </m:sub>
                      </m:sSub>
                      <m:r>
                        <a:rPr lang="en-US" sz="1200" i="1" kern="1200">
                          <a:solidFill>
                            <a:schemeClr val="tx1"/>
                          </a:solidFill>
                          <a:effectLst/>
                          <a:latin typeface="Cambria Math" panose="02040503050406030204" pitchFamily="18" charset="0"/>
                          <a:ea typeface="+mn-ea"/>
                          <a:cs typeface="+mn-cs"/>
                        </a:rPr>
                        <m:t> </m:t>
                      </m:r>
                      <m:sSubSup>
                        <m:sSubSupPr>
                          <m:ctrlPr>
                            <a:rPr lang="en-US" sz="1200" i="1" kern="1200">
                              <a:solidFill>
                                <a:schemeClr val="tx1"/>
                              </a:solidFill>
                              <a:effectLst/>
                              <a:latin typeface="Cambria Math" panose="02040503050406030204" pitchFamily="18" charset="0"/>
                              <a:ea typeface="+mn-ea"/>
                              <a:cs typeface="+mn-cs"/>
                            </a:rPr>
                          </m:ctrlPr>
                        </m:sSubSup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2</m:t>
                          </m:r>
                        </m:sub>
                        <m:sup>
                          <m:r>
                            <a:rPr lang="en-US" sz="1200" i="1" kern="1200">
                              <a:solidFill>
                                <a:schemeClr val="tx1"/>
                              </a:solidFill>
                              <a:effectLst/>
                              <a:latin typeface="Cambria Math" panose="02040503050406030204" pitchFamily="18" charset="0"/>
                              <a:ea typeface="+mn-ea"/>
                              <a:cs typeface="+mn-cs"/>
                            </a:rPr>
                            <m:t>𝑘</m:t>
                          </m:r>
                        </m:sup>
                      </m:sSubSup>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𝑣</m:t>
                          </m:r>
                        </m:e>
                        <m:sub>
                          <m:r>
                            <a:rPr lang="en-US" sz="1200" i="1" kern="1200">
                              <a:solidFill>
                                <a:schemeClr val="tx1"/>
                              </a:solidFill>
                              <a:effectLst/>
                              <a:latin typeface="Cambria Math" panose="02040503050406030204" pitchFamily="18" charset="0"/>
                              <a:ea typeface="+mn-ea"/>
                              <a:cs typeface="+mn-cs"/>
                            </a:rPr>
                            <m:t>2</m:t>
                          </m:r>
                        </m:sub>
                      </m:sSub>
                      <m:r>
                        <a:rPr lang="en-US" sz="1200" i="1" kern="1200">
                          <a:solidFill>
                            <a:schemeClr val="tx1"/>
                          </a:solidFill>
                          <a:effectLst/>
                          <a:latin typeface="Cambria Math" panose="02040503050406030204" pitchFamily="18" charset="0"/>
                          <a:ea typeface="+mn-ea"/>
                          <a:cs typeface="+mn-cs"/>
                        </a:rPr>
                        <m:t>+ ⋯+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𝑐</m:t>
                          </m:r>
                        </m:e>
                        <m:sub>
                          <m:r>
                            <a:rPr lang="en-US" sz="1200" i="1" kern="1200">
                              <a:solidFill>
                                <a:schemeClr val="tx1"/>
                              </a:solidFill>
                              <a:effectLst/>
                              <a:latin typeface="Cambria Math" panose="02040503050406030204" pitchFamily="18" charset="0"/>
                              <a:ea typeface="+mn-ea"/>
                              <a:cs typeface="+mn-cs"/>
                            </a:rPr>
                            <m:t>𝑛</m:t>
                          </m:r>
                        </m:sub>
                      </m:sSub>
                      <m:sSubSup>
                        <m:sSubSupPr>
                          <m:ctrlPr>
                            <a:rPr lang="en-US" sz="1200" i="1" kern="1200">
                              <a:solidFill>
                                <a:schemeClr val="tx1"/>
                              </a:solidFill>
                              <a:effectLst/>
                              <a:latin typeface="Cambria Math" panose="02040503050406030204" pitchFamily="18" charset="0"/>
                              <a:ea typeface="+mn-ea"/>
                              <a:cs typeface="+mn-cs"/>
                            </a:rPr>
                          </m:ctrlPr>
                        </m:sSubSup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𝑛</m:t>
                          </m:r>
                        </m:sub>
                        <m:sup>
                          <m:r>
                            <a:rPr lang="en-US" sz="1200" i="1" kern="1200">
                              <a:solidFill>
                                <a:schemeClr val="tx1"/>
                              </a:solidFill>
                              <a:effectLst/>
                              <a:latin typeface="Cambria Math" panose="02040503050406030204" pitchFamily="18" charset="0"/>
                              <a:ea typeface="+mn-ea"/>
                              <a:cs typeface="+mn-cs"/>
                            </a:rPr>
                            <m:t>𝑘</m:t>
                          </m:r>
                        </m:sup>
                      </m:sSubSup>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𝑣</m:t>
                          </m:r>
                        </m:e>
                        <m:sub>
                          <m:r>
                            <a:rPr lang="en-US" sz="1200" i="1" kern="1200">
                              <a:solidFill>
                                <a:schemeClr val="tx1"/>
                              </a:solidFill>
                              <a:effectLst/>
                              <a:latin typeface="Cambria Math" panose="02040503050406030204" pitchFamily="18" charset="0"/>
                              <a:ea typeface="+mn-ea"/>
                              <a:cs typeface="+mn-cs"/>
                            </a:rPr>
                            <m:t>𝑛</m:t>
                          </m:r>
                        </m:sub>
                      </m:sSub>
                      <m:r>
                        <a:rPr lang="en-US" sz="1200" i="1" kern="1200">
                          <a:solidFill>
                            <a:schemeClr val="tx1"/>
                          </a:solidFill>
                          <a:effectLst/>
                          <a:latin typeface="Cambria Math" panose="02040503050406030204" pitchFamily="18" charset="0"/>
                          <a:ea typeface="+mn-ea"/>
                          <a:cs typeface="+mn-cs"/>
                        </a:rPr>
                        <m:t>   </m:t>
                      </m:r>
                    </m:oMath>
                  </m:oMathPara>
                </a14:m>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Zbog činjenice da je</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1</m:t>
                        </m:r>
                      </m:sub>
                    </m:sSub>
                    <m:r>
                      <a:rPr lang="en-US" sz="1200" i="1" kern="1200">
                        <a:solidFill>
                          <a:schemeClr val="tx1"/>
                        </a:solidFill>
                        <a:effectLst/>
                        <a:latin typeface="Cambria Math" panose="02040503050406030204" pitchFamily="18" charset="0"/>
                        <a:ea typeface="+mn-ea"/>
                        <a:cs typeface="+mn-cs"/>
                      </a:rPr>
                      <m:t>| &gt;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𝑖</m:t>
                        </m:r>
                      </m:sub>
                    </m:sSub>
                    <m:r>
                      <a:rPr lang="en-US" sz="1200" i="1" kern="1200">
                        <a:solidFill>
                          <a:schemeClr val="tx1"/>
                        </a:solidFill>
                        <a:effectLst/>
                        <a:latin typeface="Cambria Math" panose="02040503050406030204" pitchFamily="18" charset="0"/>
                        <a:ea typeface="+mn-ea"/>
                        <a:cs typeface="+mn-cs"/>
                      </a:rPr>
                      <m:t>|  </m:t>
                    </m:r>
                  </m:oMath>
                </a14:m>
                <a:r>
                  <a:rPr lang="en-US" sz="1200" kern="1200">
                    <a:solidFill>
                      <a:schemeClr val="tx1"/>
                    </a:solidFill>
                    <a:effectLst/>
                    <a:latin typeface="+mn-lt"/>
                    <a:ea typeface="+mn-ea"/>
                    <a:cs typeface="+mn-cs"/>
                  </a:rPr>
                  <a:t>za sve</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 </m:t>
                    </m:r>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 2</m:t>
                    </m:r>
                  </m:oMath>
                </a14:m>
                <a:r>
                  <a:rPr lang="en-US" sz="1200" kern="1200">
                    <a:solidFill>
                      <a:schemeClr val="tx1"/>
                    </a:solidFill>
                    <a:effectLst/>
                    <a:latin typeface="+mn-lt"/>
                    <a:ea typeface="+mn-ea"/>
                    <a:cs typeface="+mn-cs"/>
                  </a:rPr>
                  <a:t>,  član</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  </m:t>
                    </m:r>
                    <m:sSubSup>
                      <m:sSubSupPr>
                        <m:ctrlPr>
                          <a:rPr lang="en-US" sz="1200" i="1" kern="1200">
                            <a:solidFill>
                              <a:schemeClr val="tx1"/>
                            </a:solidFill>
                            <a:effectLst/>
                            <a:latin typeface="Cambria Math" panose="02040503050406030204" pitchFamily="18" charset="0"/>
                            <a:ea typeface="+mn-ea"/>
                            <a:cs typeface="+mn-cs"/>
                          </a:rPr>
                        </m:ctrlPr>
                      </m:sSubSup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1</m:t>
                        </m:r>
                      </m:sub>
                      <m:sup>
                        <m:r>
                          <a:rPr lang="en-US" sz="1200" i="1" kern="1200">
                            <a:solidFill>
                              <a:schemeClr val="tx1"/>
                            </a:solidFill>
                            <a:effectLst/>
                            <a:latin typeface="Cambria Math" panose="02040503050406030204" pitchFamily="18" charset="0"/>
                            <a:ea typeface="+mn-ea"/>
                            <a:cs typeface="+mn-cs"/>
                          </a:rPr>
                          <m:t>𝑘</m:t>
                        </m:r>
                      </m:sup>
                    </m:sSubSup>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𝑣</m:t>
                        </m:r>
                      </m:e>
                      <m:sub>
                        <m:r>
                          <a:rPr lang="en-US" sz="1200" i="1" kern="1200">
                            <a:solidFill>
                              <a:schemeClr val="tx1"/>
                            </a:solidFill>
                            <a:effectLst/>
                            <a:latin typeface="Cambria Math" panose="02040503050406030204" pitchFamily="18" charset="0"/>
                            <a:ea typeface="+mn-ea"/>
                            <a:cs typeface="+mn-cs"/>
                          </a:rPr>
                          <m:t>1</m:t>
                        </m:r>
                      </m:sub>
                    </m:sSub>
                    <m:r>
                      <a:rPr lang="en-US" sz="1200" i="1" kern="1200">
                        <a:solidFill>
                          <a:schemeClr val="tx1"/>
                        </a:solidFill>
                        <a:effectLst/>
                        <a:latin typeface="Cambria Math" panose="02040503050406030204" pitchFamily="18" charset="0"/>
                        <a:ea typeface="+mn-ea"/>
                        <a:cs typeface="+mn-cs"/>
                      </a:rPr>
                      <m:t>  </m:t>
                    </m:r>
                  </m:oMath>
                </a14:m>
                <a:r>
                  <a:rPr lang="en-US" sz="1200" kern="1200">
                    <a:solidFill>
                      <a:schemeClr val="tx1"/>
                    </a:solidFill>
                    <a:effectLst/>
                    <a:latin typeface="+mn-lt"/>
                    <a:ea typeface="+mn-ea"/>
                    <a:cs typeface="+mn-cs"/>
                  </a:rPr>
                  <a:t>s vremenom dominira, pa</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sub>
                    </m:sSub>
                    <m:r>
                      <a:rPr lang="en-US" sz="1200" i="1"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𝑣</m:t>
                        </m:r>
                      </m:e>
                      <m:sub>
                        <m:r>
                          <a:rPr lang="en-US" sz="1200" i="1" kern="1200">
                            <a:solidFill>
                              <a:schemeClr val="tx1"/>
                            </a:solidFill>
                            <a:effectLst/>
                            <a:latin typeface="Cambria Math" panose="02040503050406030204" pitchFamily="18" charset="0"/>
                            <a:ea typeface="+mn-ea"/>
                            <a:cs typeface="+mn-cs"/>
                          </a:rPr>
                          <m:t>1</m:t>
                        </m:r>
                      </m:sub>
                    </m:sSub>
                    <m:r>
                      <a:rPr lang="en-US" sz="1200" i="1" kern="1200">
                        <a:solidFill>
                          <a:schemeClr val="tx1"/>
                        </a:solidFill>
                        <a:effectLst/>
                        <a:latin typeface="Cambria Math" panose="02040503050406030204" pitchFamily="18" charset="0"/>
                        <a:ea typeface="+mn-ea"/>
                        <a:cs typeface="+mn-cs"/>
                      </a:rPr>
                      <m:t>.</m:t>
                    </m:r>
                  </m:oMath>
                </a14:m>
                <a:endParaRPr lang="en-US" sz="1200" kern="1200">
                  <a:solidFill>
                    <a:schemeClr val="tx1"/>
                  </a:solidFill>
                  <a:effectLst/>
                  <a:latin typeface="+mn-lt"/>
                  <a:ea typeface="+mn-ea"/>
                  <a:cs typeface="+mn-cs"/>
                </a:endParaRPr>
              </a:p>
              <a:p>
                <a:endParaRPr lang="en-US" dirty="0"/>
              </a:p>
            </p:txBody>
          </p:sp>
        </mc:Choice>
        <mc:Fallback xmlns="">
          <p:sp>
            <p:nvSpPr>
              <p:cNvPr id="3" name="Notes Placeholder 2"/>
              <p:cNvSpPr>
                <a:spLocks noGrp="1"/>
              </p:cNvSpPr>
              <p:nvPr>
                <p:ph type="body" idx="1"/>
              </p:nvPr>
            </p:nvSpPr>
            <p:spPr/>
            <p:txBody>
              <a:bodyPr/>
              <a:lstStyle/>
              <a:p>
                <a:r>
                  <a:rPr lang="en-US" sz="1200" kern="1200" smtClean="0">
                    <a:solidFill>
                      <a:schemeClr val="tx1"/>
                    </a:solidFill>
                    <a:effectLst/>
                    <a:latin typeface="+mn-lt"/>
                    <a:ea typeface="+mn-ea"/>
                    <a:cs typeface="+mn-cs"/>
                  </a:rPr>
                  <a:t>Zatim se provjerava da li je zadovoljen uslov konvergencije: </a:t>
                </a:r>
                <a:r>
                  <a:rPr lang="en-US" sz="1200" i="0" kern="1200">
                    <a:solidFill>
                      <a:schemeClr val="tx1"/>
                    </a:solidFill>
                    <a:effectLst/>
                    <a:latin typeface="+mn-lt"/>
                    <a:ea typeface="+mn-ea"/>
                    <a:cs typeface="+mn-cs"/>
                  </a:rPr>
                  <a:t>|𝑏_(𝑘+1)  − 𝑏_𝑘  |&lt;𝜀 </a:t>
                </a:r>
                <a:r>
                  <a:rPr lang="en-US" sz="1200" kern="1200">
                    <a:solidFill>
                      <a:schemeClr val="tx1"/>
                    </a:solidFill>
                    <a:effectLst/>
                    <a:latin typeface="+mn-lt"/>
                    <a:ea typeface="+mn-ea"/>
                    <a:cs typeface="+mn-cs"/>
                  </a:rPr>
                  <a:t>, gdje je </a:t>
                </a:r>
                <a:r>
                  <a:rPr lang="en-US" sz="1200" i="0" kern="1200">
                    <a:solidFill>
                      <a:schemeClr val="tx1"/>
                    </a:solidFill>
                    <a:effectLst/>
                    <a:latin typeface="+mn-lt"/>
                    <a:ea typeface="+mn-ea"/>
                    <a:cs typeface="+mn-cs"/>
                  </a:rPr>
                  <a:t>𝜀</a:t>
                </a:r>
                <a:r>
                  <a:rPr lang="en-US" sz="1200" kern="1200">
                    <a:solidFill>
                      <a:schemeClr val="tx1"/>
                    </a:solidFill>
                    <a:effectLst/>
                    <a:latin typeface="+mn-lt"/>
                    <a:ea typeface="+mn-ea"/>
                    <a:cs typeface="+mn-cs"/>
                  </a:rPr>
                  <a:t> </a:t>
                </a:r>
                <a:r>
                  <a:rPr lang="en-US" sz="1200" b="1" kern="1200">
                    <a:solidFill>
                      <a:schemeClr val="tx1"/>
                    </a:solidFill>
                    <a:effectLst/>
                    <a:latin typeface="+mn-lt"/>
                    <a:ea typeface="+mn-ea"/>
                    <a:cs typeface="+mn-cs"/>
                  </a:rPr>
                  <a:t>tolerancija greške – dozvoljeni prag odstupanja </a:t>
                </a:r>
                <a:r>
                  <a:rPr lang="en-US" sz="1200" kern="1200">
                    <a:solidFill>
                      <a:schemeClr val="tx1"/>
                    </a:solidFill>
                    <a:effectLst/>
                    <a:latin typeface="+mn-lt"/>
                    <a:ea typeface="+mn-ea"/>
                    <a:cs typeface="+mn-cs"/>
                  </a:rPr>
                  <a:t>između dvije uzastopne iteracije vektora. Tolerancija greške se bira proizvoljno, na osnovu: željene tačnosti rezultata, brojčane preciznosti softverskog alata koji se koristi(npr. Python, MATLAB), brzine konvergencije i veličine problema. Vrijednosti poput </a:t>
                </a:r>
                <a:r>
                  <a:rPr lang="en-US" sz="1200" i="0" kern="1200">
                    <a:solidFill>
                      <a:schemeClr val="tx1"/>
                    </a:solidFill>
                    <a:effectLst/>
                    <a:latin typeface="+mn-lt"/>
                    <a:ea typeface="+mn-ea"/>
                    <a:cs typeface="+mn-cs"/>
                  </a:rPr>
                  <a:t>〖10〗^(−3)</a:t>
                </a:r>
                <a:r>
                  <a:rPr lang="en-US" sz="1200" kern="1200">
                    <a:solidFill>
                      <a:schemeClr val="tx1"/>
                    </a:solidFill>
                    <a:effectLst/>
                    <a:latin typeface="+mn-lt"/>
                    <a:ea typeface="+mn-ea"/>
                    <a:cs typeface="+mn-cs"/>
                  </a:rPr>
                  <a:t>, </a:t>
                </a:r>
                <a:r>
                  <a:rPr lang="en-US" sz="1200" i="0" kern="1200">
                    <a:solidFill>
                      <a:schemeClr val="tx1"/>
                    </a:solidFill>
                    <a:effectLst/>
                    <a:latin typeface="+mn-lt"/>
                    <a:ea typeface="+mn-ea"/>
                    <a:cs typeface="+mn-cs"/>
                  </a:rPr>
                  <a:t>〖10〗^(−6)  </a:t>
                </a:r>
                <a:r>
                  <a:rPr lang="en-US" sz="1200" kern="1200">
                    <a:solidFill>
                      <a:schemeClr val="tx1"/>
                    </a:solidFill>
                    <a:effectLst/>
                    <a:latin typeface="+mn-lt"/>
                    <a:ea typeface="+mn-ea"/>
                    <a:cs typeface="+mn-cs"/>
                  </a:rPr>
                  <a:t>ili čak </a:t>
                </a:r>
                <a:r>
                  <a:rPr lang="en-US" sz="1200" i="0" kern="1200">
                    <a:solidFill>
                      <a:schemeClr val="tx1"/>
                    </a:solidFill>
                    <a:effectLst/>
                    <a:latin typeface="+mn-lt"/>
                    <a:ea typeface="+mn-ea"/>
                    <a:cs typeface="+mn-cs"/>
                  </a:rPr>
                  <a:t>〖10〗^(−8 )  </a:t>
                </a:r>
                <a:r>
                  <a:rPr lang="en-US" sz="1200" kern="1200">
                    <a:solidFill>
                      <a:schemeClr val="tx1"/>
                    </a:solidFill>
                    <a:effectLst/>
                    <a:latin typeface="+mn-lt"/>
                    <a:ea typeface="+mn-ea"/>
                    <a:cs typeface="+mn-cs"/>
                  </a:rPr>
                  <a:t>su uobičajene, u zavisnosti od zahtjevane preciznosti. Takođe, preporučuje se postavljanje maksimalnog broja iteracija (npr. 1000) kako bi se </a:t>
                </a:r>
                <a:r>
                  <a:rPr lang="en-US" sz="1200" kern="1200" smtClean="0">
                    <a:solidFill>
                      <a:schemeClr val="tx1"/>
                    </a:solidFill>
                    <a:effectLst/>
                    <a:latin typeface="+mn-lt"/>
                    <a:ea typeface="+mn-ea"/>
                    <a:cs typeface="+mn-cs"/>
                  </a:rPr>
                  <a:t>spriječil</a:t>
                </a:r>
                <a:r>
                  <a:rPr lang="sr-Cyrl-RS" sz="1200" kern="1200" smtClean="0">
                    <a:solidFill>
                      <a:schemeClr val="tx1"/>
                    </a:solidFill>
                    <a:effectLst/>
                    <a:latin typeface="+mn-lt"/>
                    <a:ea typeface="+mn-ea"/>
                    <a:cs typeface="+mn-cs"/>
                  </a:rPr>
                  <a:t>о</a:t>
                </a:r>
                <a:r>
                  <a:rPr lang="en-US" sz="1200" kern="1200" smtClean="0">
                    <a:solidFill>
                      <a:schemeClr val="tx1"/>
                    </a:solidFill>
                    <a:effectLst/>
                    <a:latin typeface="+mn-lt"/>
                    <a:ea typeface="+mn-ea"/>
                    <a:cs typeface="+mn-cs"/>
                  </a:rPr>
                  <a:t> veliko opterecenje</a:t>
                </a:r>
                <a:r>
                  <a:rPr lang="en-US" sz="1200" kern="1200" baseline="0" smtClean="0">
                    <a:solidFill>
                      <a:schemeClr val="tx1"/>
                    </a:solidFill>
                    <a:effectLst/>
                    <a:latin typeface="+mn-lt"/>
                    <a:ea typeface="+mn-ea"/>
                    <a:cs typeface="+mn-cs"/>
                  </a:rPr>
                  <a:t> sistema u  slucaju da je konvergencije prespora</a:t>
                </a:r>
                <a:r>
                  <a:rPr lang="sr-Cyrl-RS" sz="1200" kern="1200" baseline="0" smtClean="0">
                    <a:solidFill>
                      <a:schemeClr val="tx1"/>
                    </a:solidFill>
                    <a:effectLst/>
                    <a:latin typeface="+mn-lt"/>
                    <a:ea typeface="+mn-ea"/>
                    <a:cs typeface="+mn-cs"/>
                  </a:rPr>
                  <a:t> </a:t>
                </a:r>
                <a:r>
                  <a:rPr lang="en-US" sz="1200" kern="1200" smtClean="0">
                    <a:solidFill>
                      <a:schemeClr val="tx1"/>
                    </a:solidFill>
                    <a:effectLst/>
                    <a:latin typeface="+mn-lt"/>
                    <a:ea typeface="+mn-ea"/>
                    <a:cs typeface="+mn-cs"/>
                  </a:rPr>
                  <a:t>.</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Svakim novim množenjem sa matricom </a:t>
                </a:r>
                <a:r>
                  <a:rPr lang="en-US" sz="1200" i="0" kern="1200">
                    <a:solidFill>
                      <a:schemeClr val="tx1"/>
                    </a:solidFill>
                    <a:effectLst/>
                    <a:latin typeface="+mn-lt"/>
                    <a:ea typeface="+mn-ea"/>
                    <a:cs typeface="+mn-cs"/>
                  </a:rPr>
                  <a:t>𝐴</a:t>
                </a:r>
                <a:r>
                  <a:rPr lang="en-US" sz="1200" kern="1200">
                    <a:solidFill>
                      <a:schemeClr val="tx1"/>
                    </a:solidFill>
                    <a:effectLst/>
                    <a:latin typeface="+mn-lt"/>
                    <a:ea typeface="+mn-ea"/>
                    <a:cs typeface="+mn-cs"/>
                  </a:rPr>
                  <a:t>, komponenta u pravcu </a:t>
                </a:r>
                <a:r>
                  <a:rPr lang="en-US" sz="1200" i="0" kern="1200">
                    <a:solidFill>
                      <a:schemeClr val="tx1"/>
                    </a:solidFill>
                    <a:effectLst/>
                    <a:latin typeface="+mn-lt"/>
                    <a:ea typeface="+mn-ea"/>
                    <a:cs typeface="+mn-cs"/>
                  </a:rPr>
                  <a:t>𝑣_1</a:t>
                </a:r>
                <a:r>
                  <a:rPr lang="en-US" sz="1200" kern="1200">
                    <a:solidFill>
                      <a:schemeClr val="tx1"/>
                    </a:solidFill>
                    <a:effectLst/>
                    <a:latin typeface="+mn-lt"/>
                    <a:ea typeface="+mn-ea"/>
                    <a:cs typeface="+mn-cs"/>
                  </a:rPr>
                  <a:t>​ se pojačava, dok ostale slabe:</a:t>
                </a:r>
              </a:p>
              <a:p>
                <a:r>
                  <a:rPr lang="en-US" sz="1200" i="0" kern="1200">
                    <a:solidFill>
                      <a:schemeClr val="tx1"/>
                    </a:solidFill>
                    <a:effectLst/>
                    <a:latin typeface="+mn-lt"/>
                    <a:ea typeface="+mn-ea"/>
                    <a:cs typeface="+mn-cs"/>
                  </a:rPr>
                  <a:t>𝐴^𝑘 𝑏_0= 𝑐_1  𝜆_1^𝑘 𝑣_1+ 𝑐_2  𝜆_2^𝑘 𝑣_2+ ⋯+ 𝑐_𝑛 𝜆_𝑛^𝑘 𝑣_𝑛    </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Zbog činjenice da je</a:t>
                </a:r>
                <a:r>
                  <a:rPr lang="en-US" sz="1200" i="0" kern="1200">
                    <a:solidFill>
                      <a:schemeClr val="tx1"/>
                    </a:solidFill>
                    <a:effectLst/>
                    <a:latin typeface="+mn-lt"/>
                    <a:ea typeface="+mn-ea"/>
                    <a:cs typeface="+mn-cs"/>
                  </a:rPr>
                  <a:t> |𝜆_1 | &gt; |𝜆_𝑖 |  </a:t>
                </a:r>
                <a:r>
                  <a:rPr lang="en-US" sz="1200" kern="1200">
                    <a:solidFill>
                      <a:schemeClr val="tx1"/>
                    </a:solidFill>
                    <a:effectLst/>
                    <a:latin typeface="+mn-lt"/>
                    <a:ea typeface="+mn-ea"/>
                    <a:cs typeface="+mn-cs"/>
                  </a:rPr>
                  <a:t>za sve</a:t>
                </a:r>
                <a:r>
                  <a:rPr lang="en-US" sz="1200" i="0" kern="1200">
                    <a:solidFill>
                      <a:schemeClr val="tx1"/>
                    </a:solidFill>
                    <a:effectLst/>
                    <a:latin typeface="+mn-lt"/>
                    <a:ea typeface="+mn-ea"/>
                    <a:cs typeface="+mn-cs"/>
                  </a:rPr>
                  <a:t> 𝑖≥ 2</a:t>
                </a:r>
                <a:r>
                  <a:rPr lang="en-US" sz="1200" kern="1200">
                    <a:solidFill>
                      <a:schemeClr val="tx1"/>
                    </a:solidFill>
                    <a:effectLst/>
                    <a:latin typeface="+mn-lt"/>
                    <a:ea typeface="+mn-ea"/>
                    <a:cs typeface="+mn-cs"/>
                  </a:rPr>
                  <a:t>,  član</a:t>
                </a:r>
                <a:r>
                  <a:rPr lang="en-US" sz="1200" i="0" kern="1200">
                    <a:solidFill>
                      <a:schemeClr val="tx1"/>
                    </a:solidFill>
                    <a:effectLst/>
                    <a:latin typeface="+mn-lt"/>
                    <a:ea typeface="+mn-ea"/>
                    <a:cs typeface="+mn-cs"/>
                  </a:rPr>
                  <a:t>  𝜆_1^𝑘 𝑣_1   </a:t>
                </a:r>
                <a:r>
                  <a:rPr lang="en-US" sz="1200" kern="1200">
                    <a:solidFill>
                      <a:schemeClr val="tx1"/>
                    </a:solidFill>
                    <a:effectLst/>
                    <a:latin typeface="+mn-lt"/>
                    <a:ea typeface="+mn-ea"/>
                    <a:cs typeface="+mn-cs"/>
                  </a:rPr>
                  <a:t>s vremenom dominira, pa</a:t>
                </a:r>
                <a:r>
                  <a:rPr lang="en-US" sz="1200" i="0" kern="1200">
                    <a:solidFill>
                      <a:schemeClr val="tx1"/>
                    </a:solidFill>
                    <a:effectLst/>
                    <a:latin typeface="+mn-lt"/>
                    <a:ea typeface="+mn-ea"/>
                    <a:cs typeface="+mn-cs"/>
                  </a:rPr>
                  <a:t> 𝑏_𝑘→ 𝑣_1.</a:t>
                </a:r>
                <a:endParaRPr lang="en-US" sz="1200" kern="1200">
                  <a:solidFill>
                    <a:schemeClr val="tx1"/>
                  </a:solidFill>
                  <a:effectLst/>
                  <a:latin typeface="+mn-lt"/>
                  <a:ea typeface="+mn-ea"/>
                  <a:cs typeface="+mn-cs"/>
                </a:endParaRPr>
              </a:p>
              <a:p>
                <a:endParaRPr lang="en-US" dirty="0"/>
              </a:p>
            </p:txBody>
          </p:sp>
        </mc:Fallback>
      </mc:AlternateContent>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3664348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sz="1200" kern="1200" smtClean="0">
                    <a:solidFill>
                      <a:schemeClr val="tx1"/>
                    </a:solidFill>
                    <a:effectLst/>
                    <a:latin typeface="+mn-lt"/>
                    <a:ea typeface="+mn-ea"/>
                    <a:cs typeface="+mn-cs"/>
                  </a:rPr>
                  <a:t>Kada vektor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sub>
                    </m:sSub>
                  </m:oMath>
                </a14:m>
                <a:r>
                  <a:rPr lang="en-US" sz="1200" kern="1200">
                    <a:solidFill>
                      <a:schemeClr val="tx1"/>
                    </a:solidFill>
                    <a:effectLst/>
                    <a:latin typeface="+mn-lt"/>
                    <a:ea typeface="+mn-ea"/>
                    <a:cs typeface="+mn-cs"/>
                  </a:rPr>
                  <a:t>​ postane dovoljno blizak pravcu svojstvenog vektora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𝑣</m:t>
                        </m:r>
                      </m:e>
                      <m:sub>
                        <m:r>
                          <a:rPr lang="en-US" sz="1200" i="1" kern="1200">
                            <a:solidFill>
                              <a:schemeClr val="tx1"/>
                            </a:solidFill>
                            <a:effectLst/>
                            <a:latin typeface="Cambria Math" panose="02040503050406030204" pitchFamily="18" charset="0"/>
                            <a:ea typeface="+mn-ea"/>
                            <a:cs typeface="+mn-cs"/>
                          </a:rPr>
                          <m:t>1</m:t>
                        </m:r>
                      </m:sub>
                    </m:sSub>
                    <m:r>
                      <a:rPr lang="en-US" sz="1200" i="1" kern="1200">
                        <a:solidFill>
                          <a:schemeClr val="tx1"/>
                        </a:solidFill>
                        <a:effectLst/>
                        <a:latin typeface="Cambria Math" panose="02040503050406030204" pitchFamily="18" charset="0"/>
                        <a:ea typeface="+mn-ea"/>
                        <a:cs typeface="+mn-cs"/>
                      </a:rPr>
                      <m:t>,</m:t>
                    </m:r>
                  </m:oMath>
                </a14:m>
                <a:r>
                  <a:rPr lang="en-US" sz="1200" kern="1200">
                    <a:solidFill>
                      <a:schemeClr val="tx1"/>
                    </a:solidFill>
                    <a:effectLst/>
                    <a:latin typeface="+mn-lt"/>
                    <a:ea typeface="+mn-ea"/>
                    <a:cs typeface="+mn-cs"/>
                  </a:rPr>
                  <a:t> odnosno kada se zadovolji uslov konvergencije, odgovarajuća svojstvena vrijednost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1</m:t>
                        </m:r>
                      </m:sub>
                    </m:sSub>
                  </m:oMath>
                </a14:m>
                <a:r>
                  <a:rPr lang="en-US" sz="1200" kern="1200">
                    <a:solidFill>
                      <a:schemeClr val="tx1"/>
                    </a:solidFill>
                    <a:effectLst/>
                    <a:latin typeface="+mn-lt"/>
                    <a:ea typeface="+mn-ea"/>
                    <a:cs typeface="+mn-cs"/>
                  </a:rPr>
                  <a:t> može se aproksimirati pomoću Rayleigh-ovog </a:t>
                </a:r>
                <a:r>
                  <a:rPr lang="en-US" sz="1200" kern="1200" smtClean="0">
                    <a:solidFill>
                      <a:schemeClr val="tx1"/>
                    </a:solidFill>
                    <a:effectLst/>
                    <a:latin typeface="+mn-lt"/>
                    <a:ea typeface="+mn-ea"/>
                    <a:cs typeface="+mn-cs"/>
                  </a:rPr>
                  <a:t>k</a:t>
                </a:r>
                <a:r>
                  <a:rPr lang="sr-Latn-ME" sz="1200" kern="1200" smtClean="0">
                    <a:solidFill>
                      <a:schemeClr val="tx1"/>
                    </a:solidFill>
                    <a:effectLst/>
                    <a:latin typeface="+mn-lt"/>
                    <a:ea typeface="+mn-ea"/>
                    <a:cs typeface="+mn-cs"/>
                  </a:rPr>
                  <a:t>oličnik</a:t>
                </a:r>
                <a:r>
                  <a:rPr lang="en-US" sz="1200" kern="1200" smtClean="0">
                    <a:solidFill>
                      <a:schemeClr val="tx1"/>
                    </a:solidFill>
                    <a:effectLst/>
                    <a:latin typeface="+mn-lt"/>
                    <a:ea typeface="+mn-ea"/>
                    <a:cs typeface="+mn-cs"/>
                  </a:rPr>
                  <a:t>a</a:t>
                </a:r>
                <a:r>
                  <a:rPr lang="en-US" sz="1200" kern="1200">
                    <a:solidFill>
                      <a:schemeClr val="tx1"/>
                    </a:solidFill>
                    <a:effectLst/>
                    <a:latin typeface="+mn-lt"/>
                    <a:ea typeface="+mn-ea"/>
                    <a:cs typeface="+mn-cs"/>
                  </a:rPr>
                  <a:t>: </a:t>
                </a:r>
              </a:p>
              <a:p>
                <a:pPr/>
                <a14:m>
                  <m:oMathPara xmlns:m="http://schemas.openxmlformats.org/officeDocument/2006/math">
                    <m:oMathParaPr>
                      <m:jc m:val="centerGroup"/>
                    </m:oMathParaPr>
                    <m:oMath xmlns:m="http://schemas.openxmlformats.org/officeDocument/2006/math">
                      <m:r>
                        <a:rPr lang="en-US" sz="1200" i="1" kern="1200">
                          <a:solidFill>
                            <a:schemeClr val="tx1"/>
                          </a:solidFill>
                          <a:effectLst/>
                          <a:latin typeface="Cambria Math" panose="02040503050406030204" pitchFamily="18" charset="0"/>
                          <a:ea typeface="+mn-ea"/>
                          <a:cs typeface="+mn-cs"/>
                        </a:rPr>
                        <m:t>𝜆</m:t>
                      </m:r>
                      <m:r>
                        <a:rPr lang="en-US" sz="1200" i="1" kern="1200">
                          <a:solidFill>
                            <a:schemeClr val="tx1"/>
                          </a:solidFill>
                          <a:effectLst/>
                          <a:latin typeface="Cambria Math" panose="02040503050406030204" pitchFamily="18" charset="0"/>
                          <a:ea typeface="+mn-ea"/>
                          <a:cs typeface="+mn-cs"/>
                        </a:rPr>
                        <m:t>≈ </m:t>
                      </m:r>
                      <m:f>
                        <m:fPr>
                          <m:ctrlPr>
                            <a:rPr lang="en-US" sz="1200" i="1" kern="1200">
                              <a:solidFill>
                                <a:schemeClr val="tx1"/>
                              </a:solidFill>
                              <a:effectLst/>
                              <a:latin typeface="Cambria Math" panose="02040503050406030204" pitchFamily="18" charset="0"/>
                              <a:ea typeface="+mn-ea"/>
                              <a:cs typeface="+mn-cs"/>
                            </a:rPr>
                          </m:ctrlPr>
                        </m:fPr>
                        <m:num>
                          <m:sSubSup>
                            <m:sSubSupPr>
                              <m:ctrlPr>
                                <a:rPr lang="en-US" sz="1200" i="1" kern="1200">
                                  <a:solidFill>
                                    <a:schemeClr val="tx1"/>
                                  </a:solidFill>
                                  <a:effectLst/>
                                  <a:latin typeface="Cambria Math" panose="02040503050406030204" pitchFamily="18" charset="0"/>
                                  <a:ea typeface="+mn-ea"/>
                                  <a:cs typeface="+mn-cs"/>
                                </a:rPr>
                              </m:ctrlPr>
                            </m:sSubSup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sub>
                            <m:sup>
                              <m:r>
                                <a:rPr lang="en-US" sz="1200" i="1" kern="1200">
                                  <a:solidFill>
                                    <a:schemeClr val="tx1"/>
                                  </a:solidFill>
                                  <a:effectLst/>
                                  <a:latin typeface="Cambria Math" panose="02040503050406030204" pitchFamily="18" charset="0"/>
                                  <a:ea typeface="+mn-ea"/>
                                  <a:cs typeface="+mn-cs"/>
                                </a:rPr>
                                <m:t>𝑇</m:t>
                              </m:r>
                            </m:sup>
                          </m:sSubSup>
                          <m:r>
                            <a:rPr lang="en-US" sz="1200" i="1" kern="1200">
                              <a:solidFill>
                                <a:schemeClr val="tx1"/>
                              </a:solidFill>
                              <a:effectLst/>
                              <a:latin typeface="Cambria Math" panose="02040503050406030204" pitchFamily="18" charset="0"/>
                              <a:ea typeface="+mn-ea"/>
                              <a:cs typeface="+mn-cs"/>
                            </a:rPr>
                            <m:t>𝐴</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sub>
                          </m:sSub>
                        </m:num>
                        <m:den>
                          <m:sSubSup>
                            <m:sSubSupPr>
                              <m:ctrlPr>
                                <a:rPr lang="en-US" sz="1200" i="1" kern="1200">
                                  <a:solidFill>
                                    <a:schemeClr val="tx1"/>
                                  </a:solidFill>
                                  <a:effectLst/>
                                  <a:latin typeface="Cambria Math" panose="02040503050406030204" pitchFamily="18" charset="0"/>
                                  <a:ea typeface="+mn-ea"/>
                                  <a:cs typeface="+mn-cs"/>
                                </a:rPr>
                              </m:ctrlPr>
                            </m:sSubSup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sub>
                            <m:sup>
                              <m:r>
                                <a:rPr lang="en-US" sz="1200" i="1" kern="1200">
                                  <a:solidFill>
                                    <a:schemeClr val="tx1"/>
                                  </a:solidFill>
                                  <a:effectLst/>
                                  <a:latin typeface="Cambria Math" panose="02040503050406030204" pitchFamily="18" charset="0"/>
                                  <a:ea typeface="+mn-ea"/>
                                  <a:cs typeface="+mn-cs"/>
                                </a:rPr>
                                <m:t>𝑇</m:t>
                              </m:r>
                            </m:sup>
                          </m:sSubSup>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sub>
                          </m:sSub>
                        </m:den>
                      </m:f>
                    </m:oMath>
                  </m:oMathPara>
                </a14:m>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Ova formula daje vrlo preciznu procjenu ako je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𝑏</m:t>
                        </m:r>
                      </m:e>
                      <m:sub>
                        <m:r>
                          <a:rPr lang="en-US" sz="1200" i="1" kern="1200">
                            <a:solidFill>
                              <a:schemeClr val="tx1"/>
                            </a:solidFill>
                            <a:effectLst/>
                            <a:latin typeface="Cambria Math" panose="02040503050406030204" pitchFamily="18" charset="0"/>
                            <a:ea typeface="+mn-ea"/>
                            <a:cs typeface="+mn-cs"/>
                          </a:rPr>
                          <m:t>𝑘</m:t>
                        </m:r>
                      </m:sub>
                    </m:sSub>
                    <m:r>
                      <a:rPr lang="en-US" sz="1200" i="1"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𝑣</m:t>
                        </m:r>
                      </m:e>
                      <m:sub>
                        <m:r>
                          <a:rPr lang="en-US" sz="1200" i="1" kern="1200">
                            <a:solidFill>
                              <a:schemeClr val="tx1"/>
                            </a:solidFill>
                            <a:effectLst/>
                            <a:latin typeface="Cambria Math" panose="02040503050406030204" pitchFamily="18" charset="0"/>
                            <a:ea typeface="+mn-ea"/>
                            <a:cs typeface="+mn-cs"/>
                          </a:rPr>
                          <m:t>1</m:t>
                        </m:r>
                      </m:sub>
                    </m:sSub>
                  </m:oMath>
                </a14:m>
                <a:r>
                  <a:rPr lang="en-US" sz="1200" kern="1200">
                    <a:solidFill>
                      <a:schemeClr val="tx1"/>
                    </a:solidFill>
                    <a:effectLst/>
                    <a:latin typeface="+mn-lt"/>
                    <a:ea typeface="+mn-ea"/>
                    <a:cs typeface="+mn-cs"/>
                  </a:rPr>
                  <a:t>.</a:t>
                </a:r>
              </a:p>
              <a:p>
                <a:endParaRPr lang="en-US" dirty="0"/>
              </a:p>
            </p:txBody>
          </p:sp>
        </mc:Choice>
        <mc:Fallback xmlns="">
          <p:sp>
            <p:nvSpPr>
              <p:cNvPr id="3" name="Notes Placeholder 2"/>
              <p:cNvSpPr>
                <a:spLocks noGrp="1"/>
              </p:cNvSpPr>
              <p:nvPr>
                <p:ph type="body" idx="1"/>
              </p:nvPr>
            </p:nvSpPr>
            <p:spPr/>
            <p:txBody>
              <a:bodyPr/>
              <a:lstStyle/>
              <a:p>
                <a:r>
                  <a:rPr lang="en-US" sz="1200" kern="1200" smtClean="0">
                    <a:solidFill>
                      <a:schemeClr val="tx1"/>
                    </a:solidFill>
                    <a:effectLst/>
                    <a:latin typeface="+mn-lt"/>
                    <a:ea typeface="+mn-ea"/>
                    <a:cs typeface="+mn-cs"/>
                  </a:rPr>
                  <a:t>Kada vektor </a:t>
                </a:r>
                <a:r>
                  <a:rPr lang="en-US" sz="1200" i="0" kern="1200">
                    <a:solidFill>
                      <a:schemeClr val="tx1"/>
                    </a:solidFill>
                    <a:effectLst/>
                    <a:latin typeface="+mn-lt"/>
                    <a:ea typeface="+mn-ea"/>
                    <a:cs typeface="+mn-cs"/>
                  </a:rPr>
                  <a:t>𝑏_𝑘</a:t>
                </a:r>
                <a:r>
                  <a:rPr lang="en-US" sz="1200" kern="1200">
                    <a:solidFill>
                      <a:schemeClr val="tx1"/>
                    </a:solidFill>
                    <a:effectLst/>
                    <a:latin typeface="+mn-lt"/>
                    <a:ea typeface="+mn-ea"/>
                    <a:cs typeface="+mn-cs"/>
                  </a:rPr>
                  <a:t>​ postane dovoljno blizak pravcu svojstvenog vektora </a:t>
                </a:r>
                <a:r>
                  <a:rPr lang="en-US" sz="1200" i="0" kern="1200">
                    <a:solidFill>
                      <a:schemeClr val="tx1"/>
                    </a:solidFill>
                    <a:effectLst/>
                    <a:latin typeface="+mn-lt"/>
                    <a:ea typeface="+mn-ea"/>
                    <a:cs typeface="+mn-cs"/>
                  </a:rPr>
                  <a:t>𝑣_1,</a:t>
                </a:r>
                <a:r>
                  <a:rPr lang="en-US" sz="1200" kern="1200">
                    <a:solidFill>
                      <a:schemeClr val="tx1"/>
                    </a:solidFill>
                    <a:effectLst/>
                    <a:latin typeface="+mn-lt"/>
                    <a:ea typeface="+mn-ea"/>
                    <a:cs typeface="+mn-cs"/>
                  </a:rPr>
                  <a:t> odnosno kada se zadovolji uslov konvergencije, odgovarajuća svojstvena vrijednost </a:t>
                </a:r>
                <a:r>
                  <a:rPr lang="en-US" sz="1200" i="0" kern="1200">
                    <a:solidFill>
                      <a:schemeClr val="tx1"/>
                    </a:solidFill>
                    <a:effectLst/>
                    <a:latin typeface="+mn-lt"/>
                    <a:ea typeface="+mn-ea"/>
                    <a:cs typeface="+mn-cs"/>
                  </a:rPr>
                  <a:t>𝜆_1</a:t>
                </a:r>
                <a:r>
                  <a:rPr lang="en-US" sz="1200" kern="1200">
                    <a:solidFill>
                      <a:schemeClr val="tx1"/>
                    </a:solidFill>
                    <a:effectLst/>
                    <a:latin typeface="+mn-lt"/>
                    <a:ea typeface="+mn-ea"/>
                    <a:cs typeface="+mn-cs"/>
                  </a:rPr>
                  <a:t> može se aproksimirati pomoću Rayleigh-ovog kvocijenta: </a:t>
                </a:r>
              </a:p>
              <a:p>
                <a:r>
                  <a:rPr lang="en-US" sz="1200" i="0" kern="1200">
                    <a:solidFill>
                      <a:schemeClr val="tx1"/>
                    </a:solidFill>
                    <a:effectLst/>
                    <a:latin typeface="+mn-lt"/>
                    <a:ea typeface="+mn-ea"/>
                    <a:cs typeface="+mn-cs"/>
                  </a:rPr>
                  <a:t>𝜆≈  (𝑏_𝑘^𝑇 𝐴𝑏_𝑘)/(𝑏_𝑘^𝑇 𝑏_𝑘 )</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Ova formula daje vrlo preciznu procjenu ako je </a:t>
                </a:r>
                <a:r>
                  <a:rPr lang="en-US" sz="1200" i="0" kern="1200">
                    <a:solidFill>
                      <a:schemeClr val="tx1"/>
                    </a:solidFill>
                    <a:effectLst/>
                    <a:latin typeface="+mn-lt"/>
                    <a:ea typeface="+mn-ea"/>
                    <a:cs typeface="+mn-cs"/>
                  </a:rPr>
                  <a:t>𝑏_𝑘≈ 𝑣_1</a:t>
                </a:r>
                <a:r>
                  <a:rPr lang="en-US" sz="1200" kern="1200">
                    <a:solidFill>
                      <a:schemeClr val="tx1"/>
                    </a:solidFill>
                    <a:effectLst/>
                    <a:latin typeface="+mn-lt"/>
                    <a:ea typeface="+mn-ea"/>
                    <a:cs typeface="+mn-cs"/>
                  </a:rPr>
                  <a:t>.</a:t>
                </a:r>
              </a:p>
              <a:p>
                <a:endParaRPr lang="en-US" dirty="0"/>
              </a:p>
            </p:txBody>
          </p:sp>
        </mc:Fallback>
      </mc:AlternateContent>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29687869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Sekvencijalni</a:t>
            </a:r>
            <a:r>
              <a:rPr lang="en-US" baseline="0" smtClean="0"/>
              <a:t> algoritam samo ide po onim koracima algoritma koje sam nabrojao. Biranje nasumicnog vektora, zatim mnozenje matrice, normalizacija, provjera konvergencije i na kraju aproksimacija dominante svojstvne vrijednosti pomocu Rejlijevog </a:t>
            </a:r>
            <a:r>
              <a:rPr lang="en-US" baseline="0" smtClean="0"/>
              <a:t>k</a:t>
            </a:r>
            <a:r>
              <a:rPr lang="sr-Latn-ME" baseline="0" smtClean="0"/>
              <a:t>oličnik</a:t>
            </a:r>
            <a:r>
              <a:rPr lang="en-US" baseline="0" smtClean="0"/>
              <a:t>a</a:t>
            </a:r>
            <a:r>
              <a:rPr lang="en-US" baseline="0" smtClean="0"/>
              <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a:prstGeom prst="rect">
            <a:avLst/>
          </a:prstGeom>
          <a:noFill/>
          <a:ln w="12700">
            <a:solidFill>
              <a:prstClr val="black"/>
            </a:solidFill>
          </a:ln>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a:xfrm>
                <a:off x="822325" y="7040563"/>
                <a:ext cx="6584950" cy="5761037"/>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smtClean="0">
                    <a:solidFill>
                      <a:schemeClr val="tx1"/>
                    </a:solidFill>
                    <a:effectLst/>
                    <a:latin typeface="+mn-lt"/>
                    <a:ea typeface="+mn-ea"/>
                    <a:cs typeface="+mn-cs"/>
                  </a:rPr>
                  <a:t>Ovdje imamo prikazanu vizualizaciju ponašanja metode stepene iteracije. Lijevi grafikon prikazuje matricu sa dva svojstvena vektora, i kako se aproksimacija vektora (crvena oznaka) u toku iteracija postepeno približava pravcu dominantnog svojstvenog vektora (plavi vektor), dok je najmanji svojstveni vektor prikazan narandžasto radi poređenja. Ova grafička ilustracija potvrđuje teorijsko svojstvo metode – vektor aproksimacije se usmjerava ka pravcu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𝑣</m:t>
                        </m:r>
                      </m:e>
                      <m:sub>
                        <m:r>
                          <a:rPr lang="en-US" sz="1200" i="1" kern="1200">
                            <a:solidFill>
                              <a:schemeClr val="tx1"/>
                            </a:solidFill>
                            <a:effectLst/>
                            <a:latin typeface="Cambria Math" panose="02040503050406030204" pitchFamily="18" charset="0"/>
                            <a:ea typeface="+mn-ea"/>
                            <a:cs typeface="+mn-cs"/>
                          </a:rPr>
                          <m:t>1</m:t>
                        </m:r>
                      </m:sub>
                    </m:sSub>
                    <m:r>
                      <a:rPr lang="en-US" sz="1200" b="0" i="1" kern="1200" smtClean="0">
                        <a:solidFill>
                          <a:schemeClr val="tx1"/>
                        </a:solidFill>
                        <a:effectLst/>
                        <a:latin typeface="Cambria Math" panose="02040503050406030204" pitchFamily="18" charset="0"/>
                        <a:ea typeface="+mn-ea"/>
                        <a:cs typeface="+mn-cs"/>
                      </a:rPr>
                      <m:t> </m:t>
                    </m:r>
                  </m:oMath>
                </a14:m>
                <a:r>
                  <a:rPr lang="en-US" sz="1200" kern="1200" smtClean="0">
                    <a:solidFill>
                      <a:schemeClr val="tx1"/>
                    </a:solidFill>
                    <a:effectLst/>
                    <a:latin typeface="+mn-lt"/>
                    <a:ea typeface="+mn-ea"/>
                    <a:cs typeface="+mn-cs"/>
                  </a:rPr>
                  <a:t> odnosno dominantnog</a:t>
                </a:r>
                <a:r>
                  <a:rPr lang="en-US" sz="1200" kern="1200" baseline="0" smtClean="0">
                    <a:solidFill>
                      <a:schemeClr val="tx1"/>
                    </a:solidFill>
                    <a:effectLst/>
                    <a:latin typeface="+mn-lt"/>
                    <a:ea typeface="+mn-ea"/>
                    <a:cs typeface="+mn-cs"/>
                  </a:rPr>
                  <a:t> svojstvenog vektora</a:t>
                </a:r>
                <a:r>
                  <a:rPr lang="en-US" sz="1200" kern="1200" smtClean="0">
                    <a:solidFill>
                      <a:schemeClr val="tx1"/>
                    </a:solidFill>
                    <a:effectLst/>
                    <a:latin typeface="+mn-lt"/>
                    <a:ea typeface="+mn-ea"/>
                    <a:cs typeface="+mn-cs"/>
                  </a:rPr>
                  <a:t> ​</a:t>
                </a:r>
                <a:r>
                  <a:rPr lang="en-US" sz="1200" kern="1200">
                    <a:solidFill>
                      <a:schemeClr val="tx1"/>
                    </a:solidFill>
                    <a:effectLst/>
                    <a:latin typeface="+mn-lt"/>
                    <a:ea typeface="+mn-ea"/>
                    <a:cs typeface="+mn-cs"/>
                  </a:rPr>
                  <a:t>, što je i cilj postupka. Desni grafikon prikazuje pad greške po iteracijama u logaritamskoj skali. Greška se računa </a:t>
                </a:r>
                <a:r>
                  <a:rPr lang="en-US" sz="1200" kern="1200" smtClean="0">
                    <a:solidFill>
                      <a:schemeClr val="tx1"/>
                    </a:solidFill>
                    <a:effectLst/>
                    <a:latin typeface="+mn-lt"/>
                    <a:ea typeface="+mn-ea"/>
                    <a:cs typeface="+mn-cs"/>
                  </a:rPr>
                  <a:t>kao euklidska forma od  </a:t>
                </a:r>
                <a:r>
                  <a:rPr lang="en-US" sz="1200" kern="1200">
                    <a:solidFill>
                      <a:schemeClr val="tx1"/>
                    </a:solidFill>
                    <a:effectLst/>
                    <a:latin typeface="+mn-lt"/>
                    <a:ea typeface="+mn-ea"/>
                    <a:cs typeface="+mn-cs"/>
                  </a:rPr>
                  <a:t>|| aproksimacija − najveći svojstveni vektor ||. </a:t>
                </a:r>
                <a:r>
                  <a:rPr lang="en-US" sz="1200" kern="1200" smtClean="0">
                    <a:solidFill>
                      <a:schemeClr val="tx1"/>
                    </a:solidFill>
                    <a:effectLst/>
                    <a:latin typeface="+mn-lt"/>
                    <a:ea typeface="+mn-ea"/>
                    <a:cs typeface="+mn-cs"/>
                  </a:rPr>
                  <a:t>Ovdje</a:t>
                </a:r>
                <a:r>
                  <a:rPr lang="en-US" sz="1200" kern="1200" baseline="0" smtClean="0">
                    <a:solidFill>
                      <a:schemeClr val="tx1"/>
                    </a:solidFill>
                    <a:effectLst/>
                    <a:latin typeface="+mn-lt"/>
                    <a:ea typeface="+mn-ea"/>
                    <a:cs typeface="+mn-cs"/>
                  </a:rPr>
                  <a:t> se</a:t>
                </a:r>
                <a:r>
                  <a:rPr lang="en-US" sz="1200" kern="1200" smtClean="0">
                    <a:solidFill>
                      <a:schemeClr val="tx1"/>
                    </a:solidFill>
                    <a:effectLst/>
                    <a:latin typeface="+mn-lt"/>
                    <a:ea typeface="+mn-ea"/>
                    <a:cs typeface="+mn-cs"/>
                  </a:rPr>
                  <a:t> jasno </a:t>
                </a:r>
                <a:r>
                  <a:rPr lang="en-US" sz="1200" kern="1200">
                    <a:solidFill>
                      <a:schemeClr val="tx1"/>
                    </a:solidFill>
                    <a:effectLst/>
                    <a:latin typeface="+mn-lt"/>
                    <a:ea typeface="+mn-ea"/>
                    <a:cs typeface="+mn-cs"/>
                  </a:rPr>
                  <a:t>vidi eksponencijalni </a:t>
                </a:r>
                <a:r>
                  <a:rPr lang="en-US" sz="1200" kern="1200" smtClean="0">
                    <a:solidFill>
                      <a:schemeClr val="tx1"/>
                    </a:solidFill>
                    <a:effectLst/>
                    <a:latin typeface="+mn-lt"/>
                    <a:ea typeface="+mn-ea"/>
                    <a:cs typeface="+mn-cs"/>
                  </a:rPr>
                  <a:t>pad. Već </a:t>
                </a:r>
                <a:r>
                  <a:rPr lang="en-US" sz="1200" kern="1200">
                    <a:solidFill>
                      <a:schemeClr val="tx1"/>
                    </a:solidFill>
                    <a:effectLst/>
                    <a:latin typeface="+mn-lt"/>
                    <a:ea typeface="+mn-ea"/>
                    <a:cs typeface="+mn-cs"/>
                  </a:rPr>
                  <a:t>nakon nekoliko iteracija, greška postaje manja od </a:t>
                </a:r>
                <a14:m>
                  <m:oMath xmlns:m="http://schemas.openxmlformats.org/officeDocument/2006/math">
                    <m:sSup>
                      <m:sSupPr>
                        <m:ctrlPr>
                          <a:rPr lang="en-US" sz="1200" i="1" kern="1200">
                            <a:solidFill>
                              <a:schemeClr val="tx1"/>
                            </a:solidFill>
                            <a:effectLst/>
                            <a:latin typeface="Cambria Math" panose="02040503050406030204" pitchFamily="18" charset="0"/>
                            <a:ea typeface="+mn-ea"/>
                            <a:cs typeface="+mn-cs"/>
                          </a:rPr>
                        </m:ctrlPr>
                      </m:sSupPr>
                      <m:e>
                        <m:r>
                          <a:rPr lang="en-US" sz="1200" i="1" kern="1200">
                            <a:solidFill>
                              <a:schemeClr val="tx1"/>
                            </a:solidFill>
                            <a:effectLst/>
                            <a:latin typeface="Cambria Math" panose="02040503050406030204" pitchFamily="18" charset="0"/>
                            <a:ea typeface="+mn-ea"/>
                            <a:cs typeface="+mn-cs"/>
                          </a:rPr>
                          <m:t>10</m:t>
                        </m:r>
                      </m:e>
                      <m:sup>
                        <m:r>
                          <a:rPr lang="en-US" sz="1200" i="1" kern="1200">
                            <a:solidFill>
                              <a:schemeClr val="tx1"/>
                            </a:solidFill>
                            <a:effectLst/>
                            <a:latin typeface="Cambria Math" panose="02040503050406030204" pitchFamily="18" charset="0"/>
                            <a:ea typeface="+mn-ea"/>
                            <a:cs typeface="+mn-cs"/>
                          </a:rPr>
                          <m:t>−3</m:t>
                        </m:r>
                      </m:sup>
                    </m:sSup>
                  </m:oMath>
                </a14:m>
                <a:r>
                  <a:rPr lang="en-US" sz="1200" kern="1200">
                    <a:solidFill>
                      <a:schemeClr val="tx1"/>
                    </a:solidFill>
                    <a:effectLst/>
                    <a:latin typeface="+mn-lt"/>
                    <a:ea typeface="+mn-ea"/>
                    <a:cs typeface="+mn-cs"/>
                  </a:rPr>
                  <a:t>, što pokazuje efikasnost metode u pronalaženju dominantnog svojstvenog </a:t>
                </a:r>
                <a:r>
                  <a:rPr lang="en-US" sz="1200" kern="1200" smtClean="0">
                    <a:solidFill>
                      <a:schemeClr val="tx1"/>
                    </a:solidFill>
                    <a:effectLst/>
                    <a:latin typeface="+mn-lt"/>
                    <a:ea typeface="+mn-ea"/>
                    <a:cs typeface="+mn-cs"/>
                  </a:rPr>
                  <a:t>vektora, a samim time i dominantne</a:t>
                </a:r>
                <a:r>
                  <a:rPr lang="en-US" sz="1200" kern="1200" baseline="0" smtClean="0">
                    <a:solidFill>
                      <a:schemeClr val="tx1"/>
                    </a:solidFill>
                    <a:effectLst/>
                    <a:latin typeface="+mn-lt"/>
                    <a:ea typeface="+mn-ea"/>
                    <a:cs typeface="+mn-cs"/>
                  </a:rPr>
                  <a:t> svojstvene vrijednosti</a:t>
                </a:r>
                <a:r>
                  <a:rPr lang="en-US" sz="1200" kern="1200" smtClean="0">
                    <a:solidFill>
                      <a:schemeClr val="tx1"/>
                    </a:solidFill>
                    <a:effectLst/>
                    <a:latin typeface="+mn-lt"/>
                    <a:ea typeface="+mn-ea"/>
                    <a:cs typeface="+mn-cs"/>
                  </a:rPr>
                  <a:t>.</a:t>
                </a:r>
                <a:endParaRPr lang="en-US" sz="1200" kern="1200">
                  <a:solidFill>
                    <a:schemeClr val="tx1"/>
                  </a:solidFill>
                  <a:effectLst/>
                  <a:latin typeface="+mn-lt"/>
                  <a:ea typeface="+mn-ea"/>
                  <a:cs typeface="+mn-cs"/>
                </a:endParaRPr>
              </a:p>
              <a:p>
                <a:endParaRPr lang="en-US"/>
              </a:p>
            </p:txBody>
          </p:sp>
        </mc:Choice>
        <mc:Fallback xmlns="">
          <p:sp>
            <p:nvSpPr>
              <p:cNvPr id="3" name="Notes Placeholder 2"/>
              <p:cNvSpPr>
                <a:spLocks noGrp="1"/>
              </p:cNvSpPr>
              <p:nvPr>
                <p:ph type="body" idx="1"/>
              </p:nvPr>
            </p:nvSpPr>
            <p:spPr>
              <a:xfrm>
                <a:off x="822325" y="7040563"/>
                <a:ext cx="6584950" cy="5761037"/>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smtClean="0">
                    <a:solidFill>
                      <a:schemeClr val="tx1"/>
                    </a:solidFill>
                    <a:effectLst/>
                    <a:latin typeface="+mn-lt"/>
                    <a:ea typeface="+mn-ea"/>
                    <a:cs typeface="+mn-cs"/>
                  </a:rPr>
                  <a:t>Ovdje imamo prikazanu vizualizaciju ponašanja metode stepene iteracije. Lijevi grafikon prikazuje matricu sa dva svojstvena vektora, i kako se aproksimacija vektora (crvena oznaka) u toku iteracija postepeno približava pravcu dominantnog svojstvenog vektora (plavi vektor), dok je najmanji svojstveni vektor prikazan narandžasto radi poređenja. Ova grafička ilustracija potvrđuje teorijsko svojstvo metode – vektor aproksimacije se usmjerava ka pravcu </a:t>
                </a:r>
                <a:r>
                  <a:rPr lang="en-US" sz="1200" i="0" kern="1200">
                    <a:solidFill>
                      <a:schemeClr val="tx1"/>
                    </a:solidFill>
                    <a:effectLst/>
                    <a:latin typeface="+mn-lt"/>
                    <a:ea typeface="+mn-ea"/>
                    <a:cs typeface="+mn-cs"/>
                  </a:rPr>
                  <a:t>𝑣_1</a:t>
                </a:r>
                <a:r>
                  <a:rPr lang="en-US" sz="1200" b="0" i="0" kern="1200" smtClean="0">
                    <a:solidFill>
                      <a:schemeClr val="tx1"/>
                    </a:solidFill>
                    <a:effectLst/>
                    <a:latin typeface="Cambria Math" panose="02040503050406030204" pitchFamily="18" charset="0"/>
                    <a:ea typeface="+mn-ea"/>
                    <a:cs typeface="+mn-cs"/>
                  </a:rPr>
                  <a:t>  </a:t>
                </a:r>
                <a:r>
                  <a:rPr lang="en-US" sz="1200" kern="1200" smtClean="0">
                    <a:solidFill>
                      <a:schemeClr val="tx1"/>
                    </a:solidFill>
                    <a:effectLst/>
                    <a:latin typeface="+mn-lt"/>
                    <a:ea typeface="+mn-ea"/>
                    <a:cs typeface="+mn-cs"/>
                  </a:rPr>
                  <a:t> odnosno dominantnog</a:t>
                </a:r>
                <a:r>
                  <a:rPr lang="en-US" sz="1200" kern="1200" baseline="0" smtClean="0">
                    <a:solidFill>
                      <a:schemeClr val="tx1"/>
                    </a:solidFill>
                    <a:effectLst/>
                    <a:latin typeface="+mn-lt"/>
                    <a:ea typeface="+mn-ea"/>
                    <a:cs typeface="+mn-cs"/>
                  </a:rPr>
                  <a:t> svojstvenog vektora</a:t>
                </a:r>
                <a:r>
                  <a:rPr lang="en-US" sz="1200" kern="1200" smtClean="0">
                    <a:solidFill>
                      <a:schemeClr val="tx1"/>
                    </a:solidFill>
                    <a:effectLst/>
                    <a:latin typeface="+mn-lt"/>
                    <a:ea typeface="+mn-ea"/>
                    <a:cs typeface="+mn-cs"/>
                  </a:rPr>
                  <a:t> ​</a:t>
                </a:r>
                <a:r>
                  <a:rPr lang="en-US" sz="1200" kern="1200">
                    <a:solidFill>
                      <a:schemeClr val="tx1"/>
                    </a:solidFill>
                    <a:effectLst/>
                    <a:latin typeface="+mn-lt"/>
                    <a:ea typeface="+mn-ea"/>
                    <a:cs typeface="+mn-cs"/>
                  </a:rPr>
                  <a:t>, što je i cilj postupka. Desni grafikon prikazuje pad greške po iteracijama u logaritamskoj skali. Greška se računa </a:t>
                </a:r>
                <a:r>
                  <a:rPr lang="en-US" sz="1200" kern="1200" smtClean="0">
                    <a:solidFill>
                      <a:schemeClr val="tx1"/>
                    </a:solidFill>
                    <a:effectLst/>
                    <a:latin typeface="+mn-lt"/>
                    <a:ea typeface="+mn-ea"/>
                    <a:cs typeface="+mn-cs"/>
                  </a:rPr>
                  <a:t>kao euklidska forma od  </a:t>
                </a:r>
                <a:r>
                  <a:rPr lang="en-US" sz="1200" kern="1200">
                    <a:solidFill>
                      <a:schemeClr val="tx1"/>
                    </a:solidFill>
                    <a:effectLst/>
                    <a:latin typeface="+mn-lt"/>
                    <a:ea typeface="+mn-ea"/>
                    <a:cs typeface="+mn-cs"/>
                  </a:rPr>
                  <a:t>|| aproksimacija − najveći svojstveni vektor ||. </a:t>
                </a:r>
                <a:r>
                  <a:rPr lang="en-US" sz="1200" kern="1200" smtClean="0">
                    <a:solidFill>
                      <a:schemeClr val="tx1"/>
                    </a:solidFill>
                    <a:effectLst/>
                    <a:latin typeface="+mn-lt"/>
                    <a:ea typeface="+mn-ea"/>
                    <a:cs typeface="+mn-cs"/>
                  </a:rPr>
                  <a:t>Ovdje</a:t>
                </a:r>
                <a:r>
                  <a:rPr lang="en-US" sz="1200" kern="1200" baseline="0" smtClean="0">
                    <a:solidFill>
                      <a:schemeClr val="tx1"/>
                    </a:solidFill>
                    <a:effectLst/>
                    <a:latin typeface="+mn-lt"/>
                    <a:ea typeface="+mn-ea"/>
                    <a:cs typeface="+mn-cs"/>
                  </a:rPr>
                  <a:t> se</a:t>
                </a:r>
                <a:r>
                  <a:rPr lang="en-US" sz="1200" kern="1200" smtClean="0">
                    <a:solidFill>
                      <a:schemeClr val="tx1"/>
                    </a:solidFill>
                    <a:effectLst/>
                    <a:latin typeface="+mn-lt"/>
                    <a:ea typeface="+mn-ea"/>
                    <a:cs typeface="+mn-cs"/>
                  </a:rPr>
                  <a:t> jasno </a:t>
                </a:r>
                <a:r>
                  <a:rPr lang="en-US" sz="1200" kern="1200">
                    <a:solidFill>
                      <a:schemeClr val="tx1"/>
                    </a:solidFill>
                    <a:effectLst/>
                    <a:latin typeface="+mn-lt"/>
                    <a:ea typeface="+mn-ea"/>
                    <a:cs typeface="+mn-cs"/>
                  </a:rPr>
                  <a:t>vidi eksponencijalni </a:t>
                </a:r>
                <a:r>
                  <a:rPr lang="en-US" sz="1200" kern="1200" smtClean="0">
                    <a:solidFill>
                      <a:schemeClr val="tx1"/>
                    </a:solidFill>
                    <a:effectLst/>
                    <a:latin typeface="+mn-lt"/>
                    <a:ea typeface="+mn-ea"/>
                    <a:cs typeface="+mn-cs"/>
                  </a:rPr>
                  <a:t>pad. Već </a:t>
                </a:r>
                <a:r>
                  <a:rPr lang="en-US" sz="1200" kern="1200">
                    <a:solidFill>
                      <a:schemeClr val="tx1"/>
                    </a:solidFill>
                    <a:effectLst/>
                    <a:latin typeface="+mn-lt"/>
                    <a:ea typeface="+mn-ea"/>
                    <a:cs typeface="+mn-cs"/>
                  </a:rPr>
                  <a:t>nakon nekoliko iteracija, greška postaje manja od </a:t>
                </a:r>
                <a:r>
                  <a:rPr lang="en-US" sz="1200" i="0" kern="1200">
                    <a:solidFill>
                      <a:schemeClr val="tx1"/>
                    </a:solidFill>
                    <a:effectLst/>
                    <a:latin typeface="+mn-lt"/>
                    <a:ea typeface="+mn-ea"/>
                    <a:cs typeface="+mn-cs"/>
                  </a:rPr>
                  <a:t>〖10〗^(−3)</a:t>
                </a:r>
                <a:r>
                  <a:rPr lang="en-US" sz="1200" kern="1200">
                    <a:solidFill>
                      <a:schemeClr val="tx1"/>
                    </a:solidFill>
                    <a:effectLst/>
                    <a:latin typeface="+mn-lt"/>
                    <a:ea typeface="+mn-ea"/>
                    <a:cs typeface="+mn-cs"/>
                  </a:rPr>
                  <a:t>, što pokazuje efikasnost metode u pronalaženju dominantnog svojstvenog </a:t>
                </a:r>
                <a:r>
                  <a:rPr lang="en-US" sz="1200" kern="1200" smtClean="0">
                    <a:solidFill>
                      <a:schemeClr val="tx1"/>
                    </a:solidFill>
                    <a:effectLst/>
                    <a:latin typeface="+mn-lt"/>
                    <a:ea typeface="+mn-ea"/>
                    <a:cs typeface="+mn-cs"/>
                  </a:rPr>
                  <a:t>vektora, a samim time i dominantne</a:t>
                </a:r>
                <a:r>
                  <a:rPr lang="en-US" sz="1200" kern="1200" baseline="0" smtClean="0">
                    <a:solidFill>
                      <a:schemeClr val="tx1"/>
                    </a:solidFill>
                    <a:effectLst/>
                    <a:latin typeface="+mn-lt"/>
                    <a:ea typeface="+mn-ea"/>
                    <a:cs typeface="+mn-cs"/>
                  </a:rPr>
                  <a:t> svojstvene vrijednosti</a:t>
                </a:r>
                <a:r>
                  <a:rPr lang="en-US" sz="1200" kern="1200" smtClean="0">
                    <a:solidFill>
                      <a:schemeClr val="tx1"/>
                    </a:solidFill>
                    <a:effectLst/>
                    <a:latin typeface="+mn-lt"/>
                    <a:ea typeface="+mn-ea"/>
                    <a:cs typeface="+mn-cs"/>
                  </a:rPr>
                  <a:t>.</a:t>
                </a:r>
                <a:endParaRPr lang="en-US" sz="1200" kern="1200">
                  <a:solidFill>
                    <a:schemeClr val="tx1"/>
                  </a:solidFill>
                  <a:effectLst/>
                  <a:latin typeface="+mn-lt"/>
                  <a:ea typeface="+mn-ea"/>
                  <a:cs typeface="+mn-cs"/>
                </a:endParaRPr>
              </a:p>
              <a:p>
                <a:endParaRPr lang="en-US"/>
              </a:p>
            </p:txBody>
          </p:sp>
        </mc:Fallback>
      </mc:AlternateContent>
    </p:spTree>
    <p:extLst>
      <p:ext uri="{BB962C8B-B14F-4D97-AF65-F5344CB8AC3E}">
        <p14:creationId xmlns:p14="http://schemas.microsoft.com/office/powerpoint/2010/main" val="25360489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smtClean="0">
                <a:solidFill>
                  <a:schemeClr val="tx1"/>
                </a:solidFill>
                <a:effectLst/>
                <a:latin typeface="+mn-lt"/>
                <a:ea typeface="+mn-ea"/>
                <a:cs typeface="+mn-cs"/>
              </a:rPr>
              <a:t>U praksi, ova metoda se koristi kada je cilj izdvojiti </a:t>
            </a:r>
            <a:r>
              <a:rPr lang="en-US" sz="1200" b="1" kern="1200" smtClean="0">
                <a:solidFill>
                  <a:schemeClr val="tx1"/>
                </a:solidFill>
                <a:effectLst/>
                <a:latin typeface="+mn-lt"/>
                <a:ea typeface="+mn-ea"/>
                <a:cs typeface="+mn-cs"/>
              </a:rPr>
              <a:t>najuticajniji modalitet ponašanja sistema</a:t>
            </a:r>
            <a:r>
              <a:rPr lang="en-US" sz="1200" kern="1200" smtClean="0">
                <a:solidFill>
                  <a:schemeClr val="tx1"/>
                </a:solidFill>
                <a:effectLst/>
                <a:latin typeface="+mn-lt"/>
                <a:ea typeface="+mn-ea"/>
                <a:cs typeface="+mn-cs"/>
              </a:rPr>
              <a:t> koji je predstavljen matricom – bilo da se radi o fizičkom sistemu, skupu podataka ili matematičkom modelu.</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smtClean="0">
                <a:solidFill>
                  <a:schemeClr val="tx1"/>
                </a:solidFill>
                <a:effectLst/>
                <a:latin typeface="+mn-lt"/>
                <a:ea typeface="+mn-ea"/>
                <a:cs typeface="+mn-cs"/>
              </a:rPr>
              <a:t>U informatici i analizi mreža, dominantna svojstvena vrijednost stohastičke matrice prelaza koristi se za određivanje </a:t>
            </a:r>
            <a:r>
              <a:rPr lang="en-US" sz="1200" b="1" kern="1200" smtClean="0">
                <a:solidFill>
                  <a:schemeClr val="tx1"/>
                </a:solidFill>
                <a:effectLst/>
                <a:latin typeface="+mn-lt"/>
                <a:ea typeface="+mn-ea"/>
                <a:cs typeface="+mn-cs"/>
              </a:rPr>
              <a:t>relativnog značaja čvorova</a:t>
            </a:r>
            <a:r>
              <a:rPr lang="en-US" sz="1200" kern="1200" smtClean="0">
                <a:solidFill>
                  <a:schemeClr val="tx1"/>
                </a:solidFill>
                <a:effectLst/>
                <a:latin typeface="+mn-lt"/>
                <a:ea typeface="+mn-ea"/>
                <a:cs typeface="+mn-cs"/>
              </a:rPr>
              <a:t> u grafovima. Google-ov PageRank algoritam upravo koristi varijaciju stepene iteracije da bi izračunao distribuciju vjerovatnoće posjete web stranicama, što odgovara glavnom svojstvenom vektoru modifikovane matrice web grafa.</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smtClean="0">
                <a:solidFill>
                  <a:schemeClr val="tx1"/>
                </a:solidFill>
                <a:effectLst/>
                <a:latin typeface="+mn-lt"/>
                <a:ea typeface="+mn-ea"/>
                <a:cs typeface="+mn-cs"/>
              </a:rPr>
              <a:t>U inženjerskoj praksi, posebno u mehanici i automatizaciji, dominantna svojstvena vrijednost određuje </a:t>
            </a:r>
            <a:r>
              <a:rPr lang="en-US" sz="1200" b="1" kern="1200">
                <a:solidFill>
                  <a:schemeClr val="tx1"/>
                </a:solidFill>
                <a:effectLst/>
                <a:latin typeface="+mn-lt"/>
                <a:ea typeface="+mn-ea"/>
                <a:cs typeface="+mn-cs"/>
              </a:rPr>
              <a:t>stabilnost dinamičkih sistema</a:t>
            </a:r>
            <a:r>
              <a:rPr lang="en-US" sz="1200" kern="1200">
                <a:solidFill>
                  <a:schemeClr val="tx1"/>
                </a:solidFill>
                <a:effectLst/>
                <a:latin typeface="+mn-lt"/>
                <a:ea typeface="+mn-ea"/>
                <a:cs typeface="+mn-cs"/>
              </a:rPr>
              <a:t>. </a:t>
            </a:r>
            <a:r>
              <a:rPr lang="en-US" sz="1200" kern="1200" smtClean="0">
                <a:solidFill>
                  <a:schemeClr val="tx1"/>
                </a:solidFill>
                <a:effectLst/>
                <a:latin typeface="+mn-lt"/>
                <a:ea typeface="+mn-ea"/>
                <a:cs typeface="+mn-cs"/>
              </a:rPr>
              <a:t>Stepena </a:t>
            </a:r>
            <a:r>
              <a:rPr lang="en-US" sz="1200" kern="1200">
                <a:solidFill>
                  <a:schemeClr val="tx1"/>
                </a:solidFill>
                <a:effectLst/>
                <a:latin typeface="+mn-lt"/>
                <a:ea typeface="+mn-ea"/>
                <a:cs typeface="+mn-cs"/>
              </a:rPr>
              <a:t>iteracija omogućava brzo detektovanje tog ključnog parametra bez potrebe za punom spektralnom dekompozicijom matrice</a:t>
            </a:r>
            <a:r>
              <a:rPr lang="en-US" sz="1200" kern="1200" smtClean="0">
                <a:solidFill>
                  <a:schemeClr val="tx1"/>
                </a:solidFill>
                <a:effectLst/>
                <a:latin typeface="+mn-lt"/>
                <a:ea typeface="+mn-ea"/>
                <a:cs typeface="+mn-cs"/>
              </a:rPr>
              <a:t>.</a:t>
            </a:r>
          </a:p>
          <a:p>
            <a:pPr marL="0" marR="0" indent="0" algn="l" defTabSz="914400" rtl="0" eaLnBrk="1" fontAlgn="auto" latinLnBrk="0" hangingPunct="1">
              <a:lnSpc>
                <a:spcPct val="100000"/>
              </a:lnSpc>
              <a:spcBef>
                <a:spcPts val="0"/>
              </a:spcBef>
              <a:spcAft>
                <a:spcPts val="0"/>
              </a:spcAft>
              <a:buClrTx/>
              <a:buSzTx/>
              <a:buFontTx/>
              <a:buNone/>
              <a:tabLst/>
              <a:defRPr/>
            </a:pPr>
            <a:r>
              <a:rPr lang="en-US" smtClean="0"/>
              <a:t>U analizi podataka i mašinskom učenju, koristi se PCA </a:t>
            </a:r>
            <a:r>
              <a:rPr lang="en-US" sz="1200" b="0" i="0" kern="1200" smtClean="0">
                <a:solidFill>
                  <a:schemeClr val="tx1"/>
                </a:solidFill>
                <a:effectLst/>
                <a:latin typeface="+mn-lt"/>
                <a:ea typeface="+mn-ea"/>
                <a:cs typeface="+mn-cs"/>
              </a:rPr>
              <a:t>Principal component analysis</a:t>
            </a:r>
            <a:r>
              <a:rPr lang="en-US" smtClean="0"/>
              <a:t>– metoda koja pomaže da smanjimo broj varijabli, a da pri tom zadržimo što više informacija. Ona pronalazi pravce u kojima su podaci najviše raspršeni – to su takozvane glavne komponente. Iako osnovna verzija stepene iteracije pronalazi samo jednu – najveću – svojstvenu vrijednost i pripadajući vektor, u praksi se ovaj postupak može ponoviti više puta kako bi se dobile i ostale komponente. Nakon što se pronađe dominantna vrijednost, koristi se tehnika koja se zove deflacija, kojom se uticaj već pronađenog svojstvenog para uklanja iz matrice. Zatim se stepena iteracija primjenjuje na tu modifikovanu matricu, kako bi se pronašla naredna po veličini svojstvena vrijednost. Na taj način možemo postupno dobiti više glavnih komponenti, što je naročito korisno u metodama kao što je PCA – kada želimo identifikovati pravce najveće varijanse u podacima</a:t>
            </a:r>
          </a:p>
          <a:p>
            <a:pPr marL="0" marR="0" indent="0" algn="l" defTabSz="914400" rtl="0" eaLnBrk="1" fontAlgn="auto" latinLnBrk="0" hangingPunct="1">
              <a:lnSpc>
                <a:spcPct val="100000"/>
              </a:lnSpc>
              <a:spcBef>
                <a:spcPts val="0"/>
              </a:spcBef>
              <a:spcAft>
                <a:spcPts val="0"/>
              </a:spcAft>
              <a:buClrTx/>
              <a:buSzTx/>
              <a:buFontTx/>
              <a:buNone/>
              <a:tabLst/>
              <a:defRPr/>
            </a:pPr>
            <a:r>
              <a:rPr lang="en-US" smtClean="0"/>
              <a:t>U mašinskom učenju i data miningu, stepena iteracija se takodje</a:t>
            </a:r>
            <a:r>
              <a:rPr lang="en-US" baseline="0" smtClean="0"/>
              <a:t> </a:t>
            </a:r>
            <a:r>
              <a:rPr lang="en-US" smtClean="0"/>
              <a:t>koristi za brzo pronalaženje dominantne svojstvene vrijednosti u postupku smanjenja dimenzionalnosti podataka. Na taj način omogućava efikasniju obradu i analizu velikih skupova podataka, kao što su slike, tekst ili biometrija.</a:t>
            </a:r>
            <a:endParaRPr lang="en-US" sz="1200" kern="120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
        <p:nvSpPr>
          <p:cNvPr id="6" name="Text Placeholder 5"/>
          <p:cNvSpPr>
            <a:spLocks noGrp="1"/>
          </p:cNvSpPr>
          <p:nvPr>
            <p:ph type="body" sz="quarter" idx="10" hasCustomPrompt="1"/>
          </p:nvPr>
        </p:nvSpPr>
        <p:spPr>
          <a:xfrm>
            <a:off x="13746163" y="7366000"/>
            <a:ext cx="436562" cy="304800"/>
          </a:xfrm>
          <a:prstGeom prst="rect">
            <a:avLst/>
          </a:prstGeom>
        </p:spPr>
        <p:txBody>
          <a:bodyPr/>
          <a:lstStyle/>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200"/>
            <a:ext cx="10972800" cy="2865438"/>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828800" y="4322763"/>
            <a:ext cx="10972800" cy="19859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5C41A7-A542-4CB5-9535-2AFDF48664F5}" type="slidenum">
              <a:rPr lang="en-US" smtClean="0"/>
              <a:t>‹#›</a:t>
            </a:fld>
            <a:endParaRPr lang="en-US"/>
          </a:p>
        </p:txBody>
      </p:sp>
    </p:spTree>
    <p:extLst>
      <p:ext uri="{BB962C8B-B14F-4D97-AF65-F5344CB8AC3E}">
        <p14:creationId xmlns:p14="http://schemas.microsoft.com/office/powerpoint/2010/main" val="84508436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5C41A7-A542-4CB5-9535-2AFDF48664F5}" type="slidenum">
              <a:rPr lang="en-US" smtClean="0"/>
              <a:t>‹#›</a:t>
            </a:fld>
            <a:endParaRPr lang="en-US"/>
          </a:p>
        </p:txBody>
      </p:sp>
    </p:spTree>
    <p:extLst>
      <p:ext uri="{BB962C8B-B14F-4D97-AF65-F5344CB8AC3E}">
        <p14:creationId xmlns:p14="http://schemas.microsoft.com/office/powerpoint/2010/main" val="66393662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538" y="2051050"/>
            <a:ext cx="12619037" cy="3424238"/>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998538" y="5507038"/>
            <a:ext cx="12619037" cy="1800225"/>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5C41A7-A542-4CB5-9535-2AFDF48664F5}" type="slidenum">
              <a:rPr lang="en-US" smtClean="0"/>
              <a:t>‹#›</a:t>
            </a:fld>
            <a:endParaRPr lang="en-US"/>
          </a:p>
        </p:txBody>
      </p:sp>
    </p:spTree>
    <p:extLst>
      <p:ext uri="{BB962C8B-B14F-4D97-AF65-F5344CB8AC3E}">
        <p14:creationId xmlns:p14="http://schemas.microsoft.com/office/powerpoint/2010/main" val="27916554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06475" y="2190750"/>
            <a:ext cx="6232525" cy="5221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7391400" y="2190750"/>
            <a:ext cx="6232525" cy="5221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5C41A7-A542-4CB5-9535-2AFDF48664F5}" type="slidenum">
              <a:rPr lang="en-US" smtClean="0"/>
              <a:t>‹#›</a:t>
            </a:fld>
            <a:endParaRPr lang="en-US"/>
          </a:p>
        </p:txBody>
      </p:sp>
    </p:spTree>
    <p:extLst>
      <p:ext uri="{BB962C8B-B14F-4D97-AF65-F5344CB8AC3E}">
        <p14:creationId xmlns:p14="http://schemas.microsoft.com/office/powerpoint/2010/main" val="193864613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8063" y="438150"/>
            <a:ext cx="12619037" cy="1590675"/>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1008063" y="2017713"/>
            <a:ext cx="6189662" cy="989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08063" y="3006725"/>
            <a:ext cx="6189662" cy="44211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7407275" y="2017713"/>
            <a:ext cx="6219825" cy="989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407275" y="3006725"/>
            <a:ext cx="6219825" cy="44211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D5C41A7-A542-4CB5-9535-2AFDF48664F5}" type="slidenum">
              <a:rPr lang="en-US" smtClean="0"/>
              <a:t>‹#›</a:t>
            </a:fld>
            <a:endParaRPr lang="en-US"/>
          </a:p>
        </p:txBody>
      </p:sp>
    </p:spTree>
    <p:extLst>
      <p:ext uri="{BB962C8B-B14F-4D97-AF65-F5344CB8AC3E}">
        <p14:creationId xmlns:p14="http://schemas.microsoft.com/office/powerpoint/2010/main" val="70956769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D5C41A7-A542-4CB5-9535-2AFDF48664F5}" type="slidenum">
              <a:rPr lang="en-US" smtClean="0"/>
              <a:t>‹#›</a:t>
            </a:fld>
            <a:endParaRPr lang="en-US"/>
          </a:p>
        </p:txBody>
      </p:sp>
    </p:spTree>
    <p:extLst>
      <p:ext uri="{BB962C8B-B14F-4D97-AF65-F5344CB8AC3E}">
        <p14:creationId xmlns:p14="http://schemas.microsoft.com/office/powerpoint/2010/main" val="172576770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D5C41A7-A542-4CB5-9535-2AFDF48664F5}" type="slidenum">
              <a:rPr lang="en-US" smtClean="0"/>
              <a:t>‹#›</a:t>
            </a:fld>
            <a:endParaRPr lang="en-US"/>
          </a:p>
        </p:txBody>
      </p:sp>
    </p:spTree>
    <p:extLst>
      <p:ext uri="{BB962C8B-B14F-4D97-AF65-F5344CB8AC3E}">
        <p14:creationId xmlns:p14="http://schemas.microsoft.com/office/powerpoint/2010/main" val="236624517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8063" y="549275"/>
            <a:ext cx="4718050" cy="1919288"/>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6219825" y="1184275"/>
            <a:ext cx="7407275" cy="58483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008063" y="2468563"/>
            <a:ext cx="4718050" cy="45735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5C41A7-A542-4CB5-9535-2AFDF48664F5}" type="slidenum">
              <a:rPr lang="en-US" smtClean="0"/>
              <a:t>‹#›</a:t>
            </a:fld>
            <a:endParaRPr lang="en-US"/>
          </a:p>
        </p:txBody>
      </p:sp>
    </p:spTree>
    <p:extLst>
      <p:ext uri="{BB962C8B-B14F-4D97-AF65-F5344CB8AC3E}">
        <p14:creationId xmlns:p14="http://schemas.microsoft.com/office/powerpoint/2010/main" val="29514546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8063" y="549275"/>
            <a:ext cx="4718050" cy="1919288"/>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6219825" y="1184275"/>
            <a:ext cx="7407275" cy="58483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008063" y="2468563"/>
            <a:ext cx="4718050" cy="45735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5C41A7-A542-4CB5-9535-2AFDF48664F5}" type="slidenum">
              <a:rPr lang="en-US" smtClean="0"/>
              <a:t>‹#›</a:t>
            </a:fld>
            <a:endParaRPr lang="en-US"/>
          </a:p>
        </p:txBody>
      </p:sp>
    </p:spTree>
    <p:extLst>
      <p:ext uri="{BB962C8B-B14F-4D97-AF65-F5344CB8AC3E}">
        <p14:creationId xmlns:p14="http://schemas.microsoft.com/office/powerpoint/2010/main" val="166481399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5C41A7-A542-4CB5-9535-2AFDF48664F5}" type="slidenum">
              <a:rPr lang="en-US" smtClean="0"/>
              <a:t>‹#›</a:t>
            </a:fld>
            <a:endParaRPr lang="en-US"/>
          </a:p>
        </p:txBody>
      </p:sp>
    </p:spTree>
    <p:extLst>
      <p:ext uri="{BB962C8B-B14F-4D97-AF65-F5344CB8AC3E}">
        <p14:creationId xmlns:p14="http://schemas.microsoft.com/office/powerpoint/2010/main" val="405397599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563" y="438150"/>
            <a:ext cx="3154362" cy="697388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06475" y="438150"/>
            <a:ext cx="9310688" cy="697388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5C41A7-A542-4CB5-9535-2AFDF48664F5}" type="slidenum">
              <a:rPr lang="en-US" smtClean="0"/>
              <a:t>‹#›</a:t>
            </a:fld>
            <a:endParaRPr lang="en-US"/>
          </a:p>
        </p:txBody>
      </p:sp>
    </p:spTree>
    <p:extLst>
      <p:ext uri="{BB962C8B-B14F-4D97-AF65-F5344CB8AC3E}">
        <p14:creationId xmlns:p14="http://schemas.microsoft.com/office/powerpoint/2010/main" val="498751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9.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theme" Target="../theme/theme2.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0" Type="http://schemas.openxmlformats.org/officeDocument/2006/relationships/slideLayout" Target="../slideLayouts/slideLayout31.xml"/><Relationship Id="rId4" Type="http://schemas.openxmlformats.org/officeDocument/2006/relationships/slideLayout" Target="../slideLayouts/slideLayout25.xml"/><Relationship Id="rId9"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timing>
    <p:tnLst>
      <p:par>
        <p:cTn id="1" dur="indefinite" restart="never" nodeType="tmRoot"/>
      </p:par>
    </p:tnLst>
  </p:timing>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6475" y="438150"/>
            <a:ext cx="12617450" cy="1590675"/>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006475" y="2190750"/>
            <a:ext cx="12617450" cy="522128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006475" y="7627938"/>
            <a:ext cx="3290888" cy="438150"/>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846638" y="7627938"/>
            <a:ext cx="4937125" cy="43815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333038" y="7627938"/>
            <a:ext cx="3290887" cy="438150"/>
          </a:xfrm>
          <a:prstGeom prst="rect">
            <a:avLst/>
          </a:prstGeom>
        </p:spPr>
        <p:txBody>
          <a:bodyPr vert="horz" lIns="91440" tIns="45720" rIns="91440" bIns="45720" rtlCol="0" anchor="ctr"/>
          <a:lstStyle>
            <a:lvl1pPr algn="r">
              <a:defRPr sz="1200">
                <a:solidFill>
                  <a:schemeClr val="tx1">
                    <a:tint val="75000"/>
                  </a:schemeClr>
                </a:solidFill>
              </a:defRPr>
            </a:lvl1pPr>
          </a:lstStyle>
          <a:p>
            <a:fld id="{3D5C41A7-A542-4CB5-9535-2AFDF48664F5}" type="slidenum">
              <a:rPr lang="en-US" smtClean="0"/>
              <a:t>‹#›</a:t>
            </a:fld>
            <a:endParaRPr lang="en-US"/>
          </a:p>
        </p:txBody>
      </p:sp>
    </p:spTree>
    <p:extLst>
      <p:ext uri="{BB962C8B-B14F-4D97-AF65-F5344CB8AC3E}">
        <p14:creationId xmlns:p14="http://schemas.microsoft.com/office/powerpoint/2010/main" val="4290781490"/>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220.png"/></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1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0.png"/></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png"/></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38.png"/><Relationship Id="rId4" Type="http://schemas.openxmlformats.org/officeDocument/2006/relationships/image" Target="../media/image370.png"/></Relationships>
</file>

<file path=ppt/slides/_rels/slide1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6.xml"/><Relationship Id="rId1" Type="http://schemas.openxmlformats.org/officeDocument/2006/relationships/slideLayout" Target="../slideLayouts/slideLayout17.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1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7.xml"/><Relationship Id="rId1" Type="http://schemas.openxmlformats.org/officeDocument/2006/relationships/slideLayout" Target="../slideLayouts/slideLayout18.xml"/><Relationship Id="rId5" Type="http://schemas.openxmlformats.org/officeDocument/2006/relationships/image" Target="../media/image45.png"/><Relationship Id="rId4" Type="http://schemas.openxmlformats.org/officeDocument/2006/relationships/image" Target="../media/image44.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12"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image" Target="../media/image23.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5.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89" y="2251671"/>
            <a:ext cx="7820274" cy="2835116"/>
          </a:xfrm>
          <a:prstGeom prst="rect">
            <a:avLst/>
          </a:prstGeom>
          <a:noFill/>
          <a:ln/>
        </p:spPr>
        <p:txBody>
          <a:bodyPr wrap="square" lIns="0" tIns="0" rIns="0" bIns="0" rtlCol="0" anchor="t"/>
          <a:lstStyle/>
          <a:p>
            <a:pPr marL="0" indent="0" algn="l">
              <a:lnSpc>
                <a:spcPts val="5550"/>
              </a:lnSpc>
              <a:buNone/>
            </a:pPr>
            <a:r>
              <a:rPr lang="en-US" sz="4300" dirty="0">
                <a:solidFill>
                  <a:srgbClr val="1B1B27"/>
                </a:solidFill>
                <a:latin typeface="Corben" pitchFamily="34" charset="0"/>
                <a:ea typeface="Corben" pitchFamily="34" charset="-122"/>
                <a:cs typeface="Corben" pitchFamily="34" charset="-120"/>
              </a:rPr>
              <a:t>Stepena Iteracija za Nalaženje Dominantne Svojstvene Vrijednosti Matrice</a:t>
            </a:r>
            <a:endParaRPr lang="en-US" sz="4300" dirty="0"/>
          </a:p>
        </p:txBody>
      </p:sp>
      <p:sp>
        <p:nvSpPr>
          <p:cNvPr id="4" name="Text 1"/>
          <p:cNvSpPr/>
          <p:nvPr/>
        </p:nvSpPr>
        <p:spPr>
          <a:xfrm>
            <a:off x="11265228" y="4982295"/>
            <a:ext cx="2835235" cy="354330"/>
          </a:xfrm>
          <a:prstGeom prst="rect">
            <a:avLst/>
          </a:prstGeom>
          <a:noFill/>
          <a:ln/>
        </p:spPr>
        <p:txBody>
          <a:bodyPr wrap="none" lIns="0" tIns="0" rIns="0" bIns="0" rtlCol="0" anchor="t"/>
          <a:lstStyle/>
          <a:p>
            <a:pPr marL="0" indent="0">
              <a:lnSpc>
                <a:spcPts val="2750"/>
              </a:lnSpc>
              <a:buNone/>
            </a:pPr>
            <a:r>
              <a:rPr lang="en-US" sz="2200" smtClean="0">
                <a:solidFill>
                  <a:srgbClr val="1B1B27"/>
                </a:solidFill>
                <a:latin typeface="Corben" pitchFamily="34" charset="0"/>
                <a:ea typeface="Corben" pitchFamily="34" charset="-122"/>
                <a:cs typeface="Corben" pitchFamily="34" charset="-120"/>
              </a:rPr>
              <a:t>Paraleln</a:t>
            </a:r>
            <a:r>
              <a:rPr lang="sr-Latn-ME" sz="2200" smtClean="0">
                <a:solidFill>
                  <a:srgbClr val="1B1B27"/>
                </a:solidFill>
                <a:latin typeface="Corben" pitchFamily="34" charset="0"/>
                <a:ea typeface="Corben" pitchFamily="34" charset="-122"/>
                <a:cs typeface="Corben" pitchFamily="34" charset="-120"/>
              </a:rPr>
              <a:t>o programiranje</a:t>
            </a:r>
            <a:endParaRPr lang="en-US" sz="2200" dirty="0"/>
          </a:p>
        </p:txBody>
      </p:sp>
      <p:sp>
        <p:nvSpPr>
          <p:cNvPr id="5" name="Text 2"/>
          <p:cNvSpPr/>
          <p:nvPr/>
        </p:nvSpPr>
        <p:spPr>
          <a:xfrm>
            <a:off x="11265228" y="5444687"/>
            <a:ext cx="2604363" cy="362903"/>
          </a:xfrm>
          <a:prstGeom prst="rect">
            <a:avLst/>
          </a:prstGeom>
          <a:noFill/>
          <a:ln/>
        </p:spPr>
        <p:txBody>
          <a:bodyPr wrap="none" lIns="0" tIns="0" rIns="0" bIns="0" rtlCol="0" anchor="t"/>
          <a:lstStyle/>
          <a:p>
            <a:pPr marL="0" indent="0" algn="l">
              <a:lnSpc>
                <a:spcPts val="2850"/>
              </a:lnSpc>
              <a:buNone/>
            </a:pPr>
            <a:r>
              <a:rPr lang="en-US" sz="1750">
                <a:solidFill>
                  <a:srgbClr val="404155"/>
                </a:solidFill>
                <a:latin typeface="Nobile" pitchFamily="34" charset="0"/>
                <a:ea typeface="Nobile" pitchFamily="34" charset="-122"/>
                <a:cs typeface="Nobile" pitchFamily="34" charset="-120"/>
              </a:rPr>
              <a:t>Čabarkapa </a:t>
            </a:r>
            <a:r>
              <a:rPr lang="sr-Latn-ME" sz="1750">
                <a:solidFill>
                  <a:srgbClr val="404155"/>
                </a:solidFill>
                <a:latin typeface="Nobile" pitchFamily="34" charset="0"/>
                <a:ea typeface="Nobile" pitchFamily="34" charset="-122"/>
                <a:cs typeface="Nobile" pitchFamily="34" charset="-120"/>
              </a:rPr>
              <a:t>Đ</a:t>
            </a:r>
            <a:r>
              <a:rPr lang="en-US" sz="1750" smtClean="0">
                <a:solidFill>
                  <a:srgbClr val="404155"/>
                </a:solidFill>
                <a:latin typeface="Nobile" pitchFamily="34" charset="0"/>
                <a:ea typeface="Nobile" pitchFamily="34" charset="-122"/>
                <a:cs typeface="Nobile" pitchFamily="34" charset="-120"/>
              </a:rPr>
              <a:t>or</a:t>
            </a:r>
            <a:r>
              <a:rPr lang="sr-Latn-ME" sz="1750">
                <a:solidFill>
                  <a:srgbClr val="404155"/>
                </a:solidFill>
                <a:latin typeface="Nobile" pitchFamily="34" charset="0"/>
                <a:ea typeface="Nobile" pitchFamily="34" charset="-122"/>
                <a:cs typeface="Nobile" pitchFamily="34" charset="-120"/>
              </a:rPr>
              <a:t>đ</a:t>
            </a:r>
            <a:r>
              <a:rPr lang="en-US" sz="1750" smtClean="0">
                <a:solidFill>
                  <a:srgbClr val="404155"/>
                </a:solidFill>
                <a:latin typeface="Nobile" pitchFamily="34" charset="0"/>
                <a:ea typeface="Nobile" pitchFamily="34" charset="-122"/>
                <a:cs typeface="Nobile" pitchFamily="34" charset="-120"/>
              </a:rPr>
              <a:t>e </a:t>
            </a:r>
            <a:r>
              <a:rPr lang="en-US" sz="1750" dirty="0">
                <a:solidFill>
                  <a:srgbClr val="404155"/>
                </a:solidFill>
                <a:latin typeface="Nobile" pitchFamily="34" charset="0"/>
                <a:ea typeface="Nobile" pitchFamily="34" charset="-122"/>
                <a:cs typeface="Nobile" pitchFamily="34" charset="-120"/>
              </a:rPr>
              <a:t>5/24</a:t>
            </a:r>
            <a:endParaRPr lang="en-US" sz="1750" dirty="0"/>
          </a:p>
        </p:txBody>
      </p:sp>
      <p:sp>
        <p:nvSpPr>
          <p:cNvPr id="6" name="Text 3"/>
          <p:cNvSpPr/>
          <p:nvPr/>
        </p:nvSpPr>
        <p:spPr>
          <a:xfrm>
            <a:off x="11265228" y="5960044"/>
            <a:ext cx="2604363" cy="362903"/>
          </a:xfrm>
          <a:prstGeom prst="rect">
            <a:avLst/>
          </a:prstGeom>
          <a:noFill/>
          <a:ln/>
        </p:spPr>
        <p:txBody>
          <a:bodyPr wrap="non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Miletić Rajan 7/24</a:t>
            </a:r>
            <a:endParaRPr lang="en-US" sz="1750" dirty="0"/>
          </a:p>
        </p:txBody>
      </p:sp>
      <p:pic>
        <p:nvPicPr>
          <p:cNvPr id="7" name="Picture 6"/>
          <p:cNvPicPr>
            <a:picLocks noChangeAspect="1"/>
          </p:cNvPicPr>
          <p:nvPr/>
        </p:nvPicPr>
        <p:blipFill rotWithShape="1">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rcRect l="-7569" t="-4204" r="-10981" b="-8702"/>
          <a:stretch/>
        </p:blipFill>
        <p:spPr>
          <a:xfrm>
            <a:off x="9791699" y="100424"/>
            <a:ext cx="990600" cy="849085"/>
          </a:xfrm>
          <a:prstGeom prst="rect">
            <a:avLst/>
          </a:prstGeom>
          <a:solidFill>
            <a:sysClr val="window" lastClr="FFFFFF"/>
          </a:solidFill>
          <a:ln>
            <a:solidFill>
              <a:srgbClr val="4F81BD"/>
            </a:solidFill>
          </a:ln>
          <a:effectLst>
            <a:softEdge rad="0"/>
          </a:effectLst>
          <a:scene3d>
            <a:camera prst="orthographicFront"/>
            <a:lightRig rig="threePt" dir="t"/>
          </a:scene3d>
          <a:sp3d>
            <a:bevelT/>
          </a:sp3d>
        </p:spPr>
      </p:pic>
      <p:sp>
        <p:nvSpPr>
          <p:cNvPr id="8" name="Rectangle 7"/>
          <p:cNvSpPr/>
          <p:nvPr/>
        </p:nvSpPr>
        <p:spPr>
          <a:xfrm>
            <a:off x="8032172" y="1054615"/>
            <a:ext cx="4509655" cy="923330"/>
          </a:xfrm>
          <a:prstGeom prst="rect">
            <a:avLst/>
          </a:prstGeom>
        </p:spPr>
        <p:txBody>
          <a:bodyPr wrap="square">
            <a:spAutoFit/>
          </a:bodyPr>
          <a:lstStyle/>
          <a:p>
            <a:pPr algn="ctr"/>
            <a:r>
              <a:rPr lang="en-US" i="1" kern="0" smtClean="0">
                <a:latin typeface="Corben" panose="020B0604020202020204" charset="0"/>
                <a:cs typeface="Helvetica" panose="020B0604020202020204" pitchFamily="34" charset="0"/>
                <a:sym typeface="Poppins"/>
              </a:rPr>
              <a:t>PRIRODNO–MATEMATIČKI FAKULTET</a:t>
            </a:r>
            <a:br>
              <a:rPr lang="en-US" i="1" kern="0" smtClean="0">
                <a:latin typeface="Corben" panose="020B0604020202020204" charset="0"/>
                <a:cs typeface="Helvetica" panose="020B0604020202020204" pitchFamily="34" charset="0"/>
                <a:sym typeface="Poppins"/>
              </a:rPr>
            </a:br>
            <a:r>
              <a:rPr lang="en-US" i="1" kern="0" smtClean="0">
                <a:latin typeface="Corben" panose="020B0604020202020204" charset="0"/>
                <a:cs typeface="Helvetica" panose="020B0604020202020204" pitchFamily="34" charset="0"/>
                <a:sym typeface="Poppins"/>
              </a:rPr>
              <a:t>Računarstvo i informacione tehnologije</a:t>
            </a:r>
            <a:endParaRPr lang="en-US">
              <a:latin typeface="Corben" panose="020B0604020202020204" charset="0"/>
              <a:cs typeface="Helvetica" panose="020B0604020202020204" pitchFamily="34" charset="0"/>
            </a:endParaRPr>
          </a:p>
        </p:txBody>
      </p:sp>
      <p:sp>
        <p:nvSpPr>
          <p:cNvPr id="10" name="Rectangle 9"/>
          <p:cNvSpPr/>
          <p:nvPr/>
        </p:nvSpPr>
        <p:spPr>
          <a:xfrm>
            <a:off x="12801600" y="7678882"/>
            <a:ext cx="1745673" cy="467591"/>
          </a:xfrm>
          <a:prstGeom prst="rect">
            <a:avLst/>
          </a:prstGeom>
          <a:solidFill>
            <a:srgbClr val="F8F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683782"/>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B1B27"/>
                </a:solidFill>
                <a:latin typeface="Corben" pitchFamily="34" charset="0"/>
                <a:ea typeface="Corben" pitchFamily="34" charset="-122"/>
                <a:cs typeface="Corben" pitchFamily="34" charset="-120"/>
              </a:rPr>
              <a:t>Sekvencijalna Implementacija</a:t>
            </a:r>
            <a:endParaRPr lang="en-US" sz="4450" dirty="0"/>
          </a:p>
        </p:txBody>
      </p:sp>
      <p:sp>
        <p:nvSpPr>
          <p:cNvPr id="4" name="Text 1"/>
          <p:cNvSpPr/>
          <p:nvPr/>
        </p:nvSpPr>
        <p:spPr>
          <a:xfrm>
            <a:off x="793790" y="3441502"/>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Sekvencijalna obrada je jednostavna. Omogućava lako kodiranje i razumijevanje.</a:t>
            </a:r>
            <a:endParaRPr lang="en-US" sz="1750" dirty="0"/>
          </a:p>
        </p:txBody>
      </p:sp>
      <p:sp>
        <p:nvSpPr>
          <p:cNvPr id="5" name="Text 2"/>
          <p:cNvSpPr/>
          <p:nvPr/>
        </p:nvSpPr>
        <p:spPr>
          <a:xfrm>
            <a:off x="793790" y="4422458"/>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Međutim, može dovesti do dugog izvršavanja. Ovo postaje problem za velike matrice.</a:t>
            </a:r>
            <a:endParaRPr lang="en-US" sz="1750" dirty="0"/>
          </a:p>
        </p:txBody>
      </p:sp>
      <p:sp>
        <p:nvSpPr>
          <p:cNvPr id="6" name="Text 3"/>
          <p:cNvSpPr/>
          <p:nvPr/>
        </p:nvSpPr>
        <p:spPr>
          <a:xfrm>
            <a:off x="793790" y="548842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B1B27"/>
                </a:solidFill>
                <a:latin typeface="Corben" pitchFamily="34" charset="0"/>
                <a:ea typeface="Corben" pitchFamily="34" charset="-122"/>
                <a:cs typeface="Corben" pitchFamily="34" charset="-120"/>
              </a:rPr>
              <a:t>Složenost</a:t>
            </a:r>
            <a:endParaRPr lang="en-US" sz="2200" dirty="0"/>
          </a:p>
        </p:txBody>
      </p:sp>
      <mc:AlternateContent xmlns:mc="http://schemas.openxmlformats.org/markup-compatibility/2006" xmlns:a14="http://schemas.microsoft.com/office/drawing/2010/main">
        <mc:Choice Requires="a14">
          <p:sp>
            <p:nvSpPr>
              <p:cNvPr id="7" name="Text 4"/>
              <p:cNvSpPr/>
              <p:nvPr/>
            </p:nvSpPr>
            <p:spPr>
              <a:xfrm>
                <a:off x="793790" y="6182916"/>
                <a:ext cx="7556421" cy="362903"/>
              </a:xfrm>
              <a:prstGeom prst="rect">
                <a:avLst/>
              </a:prstGeom>
              <a:noFill/>
              <a:ln/>
            </p:spPr>
            <p:txBody>
              <a:bodyPr wrap="none" lIns="0" tIns="0" rIns="0" bIns="0" rtlCol="0" anchor="t"/>
              <a:lstStyle/>
              <a:p>
                <a:pPr marL="0" indent="0" algn="l">
                  <a:lnSpc>
                    <a:spcPts val="2850"/>
                  </a:lnSpc>
                  <a:buNone/>
                </a:pPr>
                <a:r>
                  <a:rPr lang="en-US" sz="1750" dirty="0" smtClean="0">
                    <a:solidFill>
                      <a:srgbClr val="404155"/>
                    </a:solidFill>
                    <a:latin typeface="Nobile" pitchFamily="34" charset="0"/>
                    <a:ea typeface="Nobile" pitchFamily="34" charset="-122"/>
                    <a:cs typeface="Nobile" pitchFamily="34" charset="-120"/>
                  </a:rPr>
                  <a:t>O(</a:t>
                </a:r>
                <a14:m>
                  <m:oMath xmlns:m="http://schemas.openxmlformats.org/officeDocument/2006/math">
                    <m:sSup>
                      <m:sSupPr>
                        <m:ctrlPr>
                          <a:rPr lang="en-US" sz="1750" i="1" dirty="0" smtClean="0">
                            <a:solidFill>
                              <a:srgbClr val="404155"/>
                            </a:solidFill>
                            <a:latin typeface="Cambria Math" panose="02040503050406030204" pitchFamily="18" charset="0"/>
                            <a:ea typeface="Nobile" pitchFamily="34" charset="-122"/>
                            <a:cs typeface="Nobile" pitchFamily="34" charset="-120"/>
                          </a:rPr>
                        </m:ctrlPr>
                      </m:sSupPr>
                      <m:e>
                        <m:r>
                          <a:rPr lang="en-US" sz="1750" i="1" dirty="0" smtClean="0">
                            <a:solidFill>
                              <a:srgbClr val="404155"/>
                            </a:solidFill>
                            <a:latin typeface="Cambria Math" panose="02040503050406030204" pitchFamily="18" charset="0"/>
                            <a:ea typeface="Nobile" pitchFamily="34" charset="-122"/>
                            <a:cs typeface="Nobile" pitchFamily="34" charset="-120"/>
                          </a:rPr>
                          <m:t>𝑛</m:t>
                        </m:r>
                      </m:e>
                      <m:sup>
                        <m:r>
                          <a:rPr lang="en-US" sz="1750" i="1" dirty="0" smtClean="0">
                            <a:solidFill>
                              <a:srgbClr val="404155"/>
                            </a:solidFill>
                            <a:latin typeface="Cambria Math" panose="02040503050406030204" pitchFamily="18" charset="0"/>
                            <a:ea typeface="Nobile" pitchFamily="34" charset="-122"/>
                            <a:cs typeface="Nobile" pitchFamily="34" charset="-120"/>
                          </a:rPr>
                          <m:t>2</m:t>
                        </m:r>
                      </m:sup>
                    </m:sSup>
                  </m:oMath>
                </a14:m>
                <a:r>
                  <a:rPr lang="en-US" sz="1750" dirty="0">
                    <a:solidFill>
                      <a:srgbClr val="404155"/>
                    </a:solidFill>
                    <a:latin typeface="Nobile" pitchFamily="34" charset="0"/>
                    <a:ea typeface="Nobile" pitchFamily="34" charset="-122"/>
                    <a:cs typeface="Nobile" pitchFamily="34" charset="-120"/>
                  </a:rPr>
                  <a:t>) po iteraciji</a:t>
                </a:r>
                <a:endParaRPr lang="en-US" sz="1750" dirty="0"/>
              </a:p>
            </p:txBody>
          </p:sp>
        </mc:Choice>
        <mc:Fallback xmlns="">
          <p:sp>
            <p:nvSpPr>
              <p:cNvPr id="7" name="Text 4"/>
              <p:cNvSpPr>
                <a:spLocks noRot="1" noChangeAspect="1" noMove="1" noResize="1" noEditPoints="1" noAdjustHandles="1" noChangeArrowheads="1" noChangeShapeType="1" noTextEdit="1"/>
              </p:cNvSpPr>
              <p:nvPr/>
            </p:nvSpPr>
            <p:spPr>
              <a:xfrm>
                <a:off x="793790" y="6182916"/>
                <a:ext cx="7556421" cy="362903"/>
              </a:xfrm>
              <a:prstGeom prst="rect">
                <a:avLst/>
              </a:prstGeom>
              <a:blipFill rotWithShape="0">
                <a:blip r:embed="rId4"/>
                <a:stretch>
                  <a:fillRect l="-1774" b="-30000"/>
                </a:stretch>
              </a:blipFill>
              <a:ln/>
            </p:spPr>
            <p:txBody>
              <a:bodyPr/>
              <a:lstStyle/>
              <a:p>
                <a:r>
                  <a:rPr lang="en-US">
                    <a:noFill/>
                  </a:rPr>
                  <a:t> </a:t>
                </a:r>
              </a:p>
            </p:txBody>
          </p:sp>
        </mc:Fallback>
      </mc:AlternateContent>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064001" y="2559465"/>
            <a:ext cx="7021474" cy="777136"/>
          </a:xfrm>
          <a:prstGeom prst="rect">
            <a:avLst/>
          </a:prstGeom>
          <a:noFill/>
        </p:spPr>
        <p:txBody>
          <a:bodyPr wrap="none" rtlCol="0">
            <a:spAutoFit/>
          </a:bodyPr>
          <a:lstStyle/>
          <a:p>
            <a:r>
              <a:rPr lang="sr-Latn-ME" sz="4450">
                <a:solidFill>
                  <a:srgbClr val="1B1B27"/>
                </a:solidFill>
                <a:latin typeface="Corben" pitchFamily="34" charset="0"/>
                <a:ea typeface="Corben" pitchFamily="34" charset="-122"/>
                <a:cs typeface="Corben" pitchFamily="34" charset="-120"/>
              </a:rPr>
              <a:t>Paralelna implementacija</a:t>
            </a:r>
            <a:endParaRPr lang="en-US" sz="4450">
              <a:solidFill>
                <a:srgbClr val="1B1B27"/>
              </a:solidFill>
              <a:latin typeface="Corben" pitchFamily="34" charset="0"/>
              <a:ea typeface="Corben" pitchFamily="34" charset="-122"/>
              <a:cs typeface="Corben" pitchFamily="34" charset="-120"/>
            </a:endParaRPr>
          </a:p>
        </p:txBody>
      </p:sp>
      <p:sp>
        <p:nvSpPr>
          <p:cNvPr id="4" name="Rectangle 3"/>
          <p:cNvSpPr/>
          <p:nvPr/>
        </p:nvSpPr>
        <p:spPr>
          <a:xfrm>
            <a:off x="12884728" y="7668596"/>
            <a:ext cx="1745673" cy="467591"/>
          </a:xfrm>
          <a:prstGeom prst="rect">
            <a:avLst/>
          </a:prstGeom>
          <a:solidFill>
            <a:srgbClr val="F8F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313510" y="3801779"/>
            <a:ext cx="12688711" cy="630942"/>
          </a:xfrm>
          <a:prstGeom prst="rect">
            <a:avLst/>
          </a:prstGeom>
        </p:spPr>
        <p:txBody>
          <a:bodyPr wrap="square">
            <a:spAutoFit/>
          </a:bodyPr>
          <a:lstStyle/>
          <a:p>
            <a:pPr marL="285750" indent="-285750">
              <a:buFont typeface="Arial" panose="020B0604020202020204" pitchFamily="34" charset="0"/>
              <a:buChar char="•"/>
            </a:pPr>
            <a:r>
              <a:rPr lang="sr-Latn-ME" sz="1750">
                <a:solidFill>
                  <a:srgbClr val="404155"/>
                </a:solidFill>
                <a:latin typeface="Nobile" pitchFamily="34" charset="0"/>
                <a:ea typeface="Nobile" pitchFamily="34" charset="-122"/>
                <a:cs typeface="Nobile" pitchFamily="34" charset="-120"/>
              </a:rPr>
              <a:t>P</a:t>
            </a:r>
            <a:r>
              <a:rPr lang="en-US" sz="1750">
                <a:solidFill>
                  <a:srgbClr val="404155"/>
                </a:solidFill>
                <a:latin typeface="Nobile" pitchFamily="34" charset="0"/>
                <a:ea typeface="Nobile" pitchFamily="34" charset="-122"/>
                <a:cs typeface="Nobile" pitchFamily="34" charset="-120"/>
              </a:rPr>
              <a:t>aralelizacija algoritma podrazumijeva </a:t>
            </a:r>
            <a:r>
              <a:rPr lang="en-US" sz="1750" smtClean="0">
                <a:solidFill>
                  <a:srgbClr val="404155"/>
                </a:solidFill>
                <a:latin typeface="Nobile" pitchFamily="34" charset="0"/>
                <a:ea typeface="Nobile" pitchFamily="34" charset="-122"/>
                <a:cs typeface="Nobile" pitchFamily="34" charset="-120"/>
              </a:rPr>
              <a:t>istovremenu </a:t>
            </a:r>
            <a:r>
              <a:rPr lang="en-US" sz="1750">
                <a:solidFill>
                  <a:srgbClr val="404155"/>
                </a:solidFill>
                <a:latin typeface="Nobile" pitchFamily="34" charset="0"/>
                <a:ea typeface="Nobile" pitchFamily="34" charset="-122"/>
                <a:cs typeface="Nobile" pitchFamily="34" charset="-120"/>
              </a:rPr>
              <a:t>raspodjelu poslova između više procesora ili procesorskih </a:t>
            </a:r>
            <a:r>
              <a:rPr lang="en-US" sz="1750" smtClean="0">
                <a:solidFill>
                  <a:srgbClr val="404155"/>
                </a:solidFill>
                <a:latin typeface="Nobile" pitchFamily="34" charset="0"/>
                <a:ea typeface="Nobile" pitchFamily="34" charset="-122"/>
                <a:cs typeface="Nobile" pitchFamily="34" charset="-120"/>
              </a:rPr>
              <a:t>jezgara</a:t>
            </a:r>
            <a:r>
              <a:rPr lang="sr-Latn-ME" sz="1750" smtClean="0">
                <a:solidFill>
                  <a:srgbClr val="404155"/>
                </a:solidFill>
                <a:latin typeface="Nobile" pitchFamily="34" charset="0"/>
                <a:ea typeface="Nobile" pitchFamily="34" charset="-122"/>
                <a:cs typeface="Nobile" pitchFamily="34" charset="-120"/>
              </a:rPr>
              <a:t>.</a:t>
            </a:r>
            <a:endParaRPr lang="en-US" sz="1750">
              <a:solidFill>
                <a:srgbClr val="404155"/>
              </a:solidFill>
              <a:latin typeface="Nobile" pitchFamily="34" charset="0"/>
              <a:ea typeface="Nobile" pitchFamily="34" charset="-122"/>
              <a:cs typeface="Nobile" pitchFamily="34" charset="-120"/>
            </a:endParaRPr>
          </a:p>
        </p:txBody>
      </p:sp>
      <p:sp>
        <p:nvSpPr>
          <p:cNvPr id="9" name="Rectangle 8"/>
          <p:cNvSpPr/>
          <p:nvPr/>
        </p:nvSpPr>
        <p:spPr>
          <a:xfrm>
            <a:off x="1313509" y="4776690"/>
            <a:ext cx="12688711" cy="361637"/>
          </a:xfrm>
          <a:prstGeom prst="rect">
            <a:avLst/>
          </a:prstGeom>
        </p:spPr>
        <p:txBody>
          <a:bodyPr wrap="square">
            <a:spAutoFit/>
          </a:bodyPr>
          <a:lstStyle/>
          <a:p>
            <a:pPr marL="285750" indent="-285750" algn="just">
              <a:spcBef>
                <a:spcPts val="600"/>
              </a:spcBef>
              <a:buFont typeface="Arial" panose="020B0604020202020204" pitchFamily="34" charset="0"/>
              <a:buChar char="•"/>
            </a:pPr>
            <a:r>
              <a:rPr lang="en-US" sz="1750">
                <a:solidFill>
                  <a:srgbClr val="404155"/>
                </a:solidFill>
                <a:latin typeface="Nobile" pitchFamily="34" charset="0"/>
                <a:ea typeface="Nobile" pitchFamily="34" charset="-122"/>
                <a:cs typeface="Nobile" pitchFamily="34" charset="-120"/>
              </a:rPr>
              <a:t>Paralelni pristup metodi stepene iteracije može biti predstavljen u </a:t>
            </a:r>
            <a:r>
              <a:rPr lang="en-US" sz="1750" smtClean="0">
                <a:solidFill>
                  <a:srgbClr val="404155"/>
                </a:solidFill>
                <a:latin typeface="Nobile" pitchFamily="34" charset="0"/>
                <a:ea typeface="Nobile" pitchFamily="34" charset="-122"/>
                <a:cs typeface="Nobile" pitchFamily="34" charset="-120"/>
              </a:rPr>
              <a:t>nekoliko </a:t>
            </a:r>
            <a:r>
              <a:rPr lang="en-US" sz="1750">
                <a:solidFill>
                  <a:srgbClr val="404155"/>
                </a:solidFill>
                <a:latin typeface="Nobile" pitchFamily="34" charset="0"/>
                <a:ea typeface="Nobile" pitchFamily="34" charset="-122"/>
                <a:cs typeface="Nobile" pitchFamily="34" charset="-120"/>
              </a:rPr>
              <a:t>koraka:</a:t>
            </a:r>
          </a:p>
        </p:txBody>
      </p:sp>
      <p:sp>
        <p:nvSpPr>
          <p:cNvPr id="13" name="TextBox 12"/>
          <p:cNvSpPr txBox="1"/>
          <p:nvPr/>
        </p:nvSpPr>
        <p:spPr>
          <a:xfrm>
            <a:off x="1910619" y="5482296"/>
            <a:ext cx="2377574" cy="361637"/>
          </a:xfrm>
          <a:prstGeom prst="rect">
            <a:avLst/>
          </a:prstGeom>
          <a:noFill/>
        </p:spPr>
        <p:txBody>
          <a:bodyPr wrap="none" rtlCol="0">
            <a:spAutoFit/>
          </a:bodyPr>
          <a:lstStyle/>
          <a:p>
            <a:pPr marL="285750" indent="-285750">
              <a:buFont typeface="Wingdings" panose="05000000000000000000" pitchFamily="2" charset="2"/>
              <a:buChar char="v"/>
            </a:pPr>
            <a:r>
              <a:rPr lang="sr-Latn-ME" sz="1750" smtClean="0">
                <a:solidFill>
                  <a:srgbClr val="404155"/>
                </a:solidFill>
                <a:latin typeface="Nobile" pitchFamily="34" charset="0"/>
                <a:ea typeface="Nobile" pitchFamily="34" charset="-122"/>
                <a:cs typeface="Nobile" pitchFamily="34" charset="-120"/>
              </a:rPr>
              <a:t> </a:t>
            </a:r>
            <a:r>
              <a:rPr lang="sr-Latn-ME" sz="1750">
                <a:solidFill>
                  <a:srgbClr val="404155"/>
                </a:solidFill>
                <a:latin typeface="Nobile" pitchFamily="34" charset="0"/>
                <a:ea typeface="Nobile" pitchFamily="34" charset="-122"/>
                <a:cs typeface="Nobile" pitchFamily="34" charset="-120"/>
              </a:rPr>
              <a:t>Dijeljenje matrice</a:t>
            </a:r>
            <a:endParaRPr lang="en-US" sz="1750">
              <a:solidFill>
                <a:srgbClr val="404155"/>
              </a:solidFill>
              <a:latin typeface="Nobile" pitchFamily="34" charset="0"/>
              <a:ea typeface="Nobile" pitchFamily="34" charset="-122"/>
              <a:cs typeface="Nobile" pitchFamily="34" charset="-120"/>
            </a:endParaRPr>
          </a:p>
        </p:txBody>
      </p:sp>
      <mc:AlternateContent xmlns:mc="http://schemas.openxmlformats.org/markup-compatibility/2006" xmlns:a14="http://schemas.microsoft.com/office/drawing/2010/main">
        <mc:Choice Requires="a14">
          <p:sp>
            <p:nvSpPr>
              <p:cNvPr id="14" name="Rectangle 13"/>
              <p:cNvSpPr/>
              <p:nvPr/>
            </p:nvSpPr>
            <p:spPr>
              <a:xfrm>
                <a:off x="2066012" y="5893339"/>
                <a:ext cx="5591852" cy="481799"/>
              </a:xfrm>
              <a:prstGeom prst="rect">
                <a:avLst/>
              </a:prstGeom>
            </p:spPr>
            <p:txBody>
              <a:bodyPr wrap="none">
                <a:spAutoFit/>
              </a:bodyPr>
              <a:lstStyle/>
              <a:p>
                <a:r>
                  <a:rPr lang="en-US" sz="1750">
                    <a:solidFill>
                      <a:srgbClr val="404155"/>
                    </a:solidFill>
                    <a:latin typeface="Nobile" pitchFamily="34" charset="0"/>
                    <a:ea typeface="Nobile" pitchFamily="34" charset="-122"/>
                    <a:cs typeface="Nobile" pitchFamily="34" charset="-120"/>
                  </a:rPr>
                  <a:t>Procesor </a:t>
                </a:r>
                <a14:m>
                  <m:oMath xmlns:m="http://schemas.openxmlformats.org/officeDocument/2006/math">
                    <m:sSub>
                      <m:sSubPr>
                        <m:ctrlPr>
                          <a:rPr lang="en-US" sz="1750" i="1">
                            <a:solidFill>
                              <a:srgbClr val="404155"/>
                            </a:solidFill>
                            <a:latin typeface="Cambria Math" panose="02040503050406030204" pitchFamily="18" charset="0"/>
                            <a:ea typeface="Nobile" pitchFamily="34" charset="-122"/>
                            <a:cs typeface="Nobile" pitchFamily="34" charset="-120"/>
                          </a:rPr>
                        </m:ctrlPr>
                      </m:sSubPr>
                      <m:e>
                        <m:r>
                          <a:rPr lang="en-US" sz="1750">
                            <a:solidFill>
                              <a:srgbClr val="404155"/>
                            </a:solidFill>
                            <a:latin typeface="Cambria Math" panose="02040503050406030204" pitchFamily="18" charset="0"/>
                            <a:ea typeface="Nobile" pitchFamily="34" charset="-122"/>
                            <a:cs typeface="Nobile" pitchFamily="34" charset="-120"/>
                          </a:rPr>
                          <m:t>𝑃</m:t>
                        </m:r>
                      </m:e>
                      <m:sub>
                        <m:r>
                          <a:rPr lang="en-US" sz="1750">
                            <a:solidFill>
                              <a:srgbClr val="404155"/>
                            </a:solidFill>
                            <a:latin typeface="Cambria Math" panose="02040503050406030204" pitchFamily="18" charset="0"/>
                            <a:ea typeface="Nobile" pitchFamily="34" charset="-122"/>
                            <a:cs typeface="Nobile" pitchFamily="34" charset="-120"/>
                          </a:rPr>
                          <m:t>𝑖</m:t>
                        </m:r>
                      </m:sub>
                    </m:sSub>
                    <m:r>
                      <a:rPr lang="en-US" sz="1750">
                        <a:solidFill>
                          <a:srgbClr val="404155"/>
                        </a:solidFill>
                        <a:latin typeface="Cambria Math" panose="02040503050406030204" pitchFamily="18" charset="0"/>
                        <a:ea typeface="Nobile" pitchFamily="34" charset="-122"/>
                        <a:cs typeface="Nobile" pitchFamily="34" charset="-120"/>
                      </a:rPr>
                      <m:t> </m:t>
                    </m:r>
                  </m:oMath>
                </a14:m>
                <a:r>
                  <a:rPr lang="en-US" sz="1750">
                    <a:solidFill>
                      <a:srgbClr val="404155"/>
                    </a:solidFill>
                    <a:latin typeface="Nobile" pitchFamily="34" charset="0"/>
                    <a:ea typeface="Nobile" pitchFamily="34" charset="-122"/>
                    <a:cs typeface="Nobile" pitchFamily="34" charset="-120"/>
                  </a:rPr>
                  <a:t> obrađuje redove od </a:t>
                </a:r>
                <a14:m>
                  <m:oMath xmlns:m="http://schemas.openxmlformats.org/officeDocument/2006/math">
                    <m:d>
                      <m:dPr>
                        <m:ctrlPr>
                          <a:rPr lang="en-US" sz="1750" i="1">
                            <a:solidFill>
                              <a:srgbClr val="404155"/>
                            </a:solidFill>
                            <a:latin typeface="Cambria Math" panose="02040503050406030204" pitchFamily="18" charset="0"/>
                            <a:ea typeface="Nobile" pitchFamily="34" charset="-122"/>
                            <a:cs typeface="Nobile" pitchFamily="34" charset="-120"/>
                          </a:rPr>
                        </m:ctrlPr>
                      </m:dPr>
                      <m:e>
                        <m:r>
                          <a:rPr lang="en-US" sz="1750">
                            <a:solidFill>
                              <a:srgbClr val="404155"/>
                            </a:solidFill>
                            <a:latin typeface="Cambria Math" panose="02040503050406030204" pitchFamily="18" charset="0"/>
                            <a:ea typeface="Nobile" pitchFamily="34" charset="-122"/>
                            <a:cs typeface="Nobile" pitchFamily="34" charset="-120"/>
                          </a:rPr>
                          <m:t>𝑖</m:t>
                        </m:r>
                        <m:r>
                          <a:rPr lang="en-US" sz="1750">
                            <a:solidFill>
                              <a:srgbClr val="404155"/>
                            </a:solidFill>
                            <a:latin typeface="Cambria Math" panose="02040503050406030204" pitchFamily="18" charset="0"/>
                            <a:ea typeface="Nobile" pitchFamily="34" charset="-122"/>
                            <a:cs typeface="Nobile" pitchFamily="34" charset="-120"/>
                          </a:rPr>
                          <m:t>−1</m:t>
                        </m:r>
                      </m:e>
                    </m:d>
                    <m:f>
                      <m:fPr>
                        <m:ctrlPr>
                          <a:rPr lang="en-US" sz="1750" i="1">
                            <a:solidFill>
                              <a:srgbClr val="404155"/>
                            </a:solidFill>
                            <a:latin typeface="Cambria Math" panose="02040503050406030204" pitchFamily="18" charset="0"/>
                            <a:ea typeface="Nobile" pitchFamily="34" charset="-122"/>
                            <a:cs typeface="Nobile" pitchFamily="34" charset="-120"/>
                          </a:rPr>
                        </m:ctrlPr>
                      </m:fPr>
                      <m:num>
                        <m:r>
                          <a:rPr lang="en-US" sz="1750">
                            <a:solidFill>
                              <a:srgbClr val="404155"/>
                            </a:solidFill>
                            <a:latin typeface="Cambria Math" panose="02040503050406030204" pitchFamily="18" charset="0"/>
                            <a:ea typeface="Nobile" pitchFamily="34" charset="-122"/>
                            <a:cs typeface="Nobile" pitchFamily="34" charset="-120"/>
                          </a:rPr>
                          <m:t>𝑛</m:t>
                        </m:r>
                      </m:num>
                      <m:den>
                        <m:r>
                          <a:rPr lang="en-US" sz="1750">
                            <a:solidFill>
                              <a:srgbClr val="404155"/>
                            </a:solidFill>
                            <a:latin typeface="Cambria Math" panose="02040503050406030204" pitchFamily="18" charset="0"/>
                            <a:ea typeface="Nobile" pitchFamily="34" charset="-122"/>
                            <a:cs typeface="Nobile" pitchFamily="34" charset="-120"/>
                          </a:rPr>
                          <m:t>𝑝</m:t>
                        </m:r>
                      </m:den>
                    </m:f>
                    <m:r>
                      <a:rPr lang="en-US" sz="1750">
                        <a:solidFill>
                          <a:srgbClr val="404155"/>
                        </a:solidFill>
                        <a:latin typeface="Cambria Math" panose="02040503050406030204" pitchFamily="18" charset="0"/>
                        <a:ea typeface="Nobile" pitchFamily="34" charset="-122"/>
                        <a:cs typeface="Nobile" pitchFamily="34" charset="-120"/>
                      </a:rPr>
                      <m:t> + 1 </m:t>
                    </m:r>
                  </m:oMath>
                </a14:m>
                <a:r>
                  <a:rPr lang="en-US" sz="1750">
                    <a:solidFill>
                      <a:srgbClr val="404155"/>
                    </a:solidFill>
                    <a:latin typeface="Nobile" pitchFamily="34" charset="0"/>
                    <a:ea typeface="Nobile" pitchFamily="34" charset="-122"/>
                    <a:cs typeface="Nobile" pitchFamily="34" charset="-120"/>
                  </a:rPr>
                  <a:t>do</a:t>
                </a:r>
                <a14:m>
                  <m:oMath xmlns:m="http://schemas.openxmlformats.org/officeDocument/2006/math">
                    <m:r>
                      <a:rPr lang="en-US" sz="1750">
                        <a:solidFill>
                          <a:srgbClr val="404155"/>
                        </a:solidFill>
                        <a:latin typeface="Cambria Math" panose="02040503050406030204" pitchFamily="18" charset="0"/>
                        <a:ea typeface="Nobile" pitchFamily="34" charset="-122"/>
                        <a:cs typeface="Nobile" pitchFamily="34" charset="-120"/>
                      </a:rPr>
                      <m:t> </m:t>
                    </m:r>
                    <m:r>
                      <a:rPr lang="en-US" sz="1750">
                        <a:solidFill>
                          <a:srgbClr val="404155"/>
                        </a:solidFill>
                        <a:latin typeface="Cambria Math" panose="02040503050406030204" pitchFamily="18" charset="0"/>
                        <a:ea typeface="Nobile" pitchFamily="34" charset="-122"/>
                        <a:cs typeface="Nobile" pitchFamily="34" charset="-120"/>
                      </a:rPr>
                      <m:t>𝑖</m:t>
                    </m:r>
                    <m:f>
                      <m:fPr>
                        <m:ctrlPr>
                          <a:rPr lang="en-US" sz="1750" i="1">
                            <a:solidFill>
                              <a:srgbClr val="404155"/>
                            </a:solidFill>
                            <a:latin typeface="Cambria Math" panose="02040503050406030204" pitchFamily="18" charset="0"/>
                            <a:ea typeface="Nobile" pitchFamily="34" charset="-122"/>
                            <a:cs typeface="Nobile" pitchFamily="34" charset="-120"/>
                          </a:rPr>
                        </m:ctrlPr>
                      </m:fPr>
                      <m:num>
                        <m:r>
                          <a:rPr lang="en-US" sz="1750">
                            <a:solidFill>
                              <a:srgbClr val="404155"/>
                            </a:solidFill>
                            <a:latin typeface="Cambria Math" panose="02040503050406030204" pitchFamily="18" charset="0"/>
                            <a:ea typeface="Nobile" pitchFamily="34" charset="-122"/>
                            <a:cs typeface="Nobile" pitchFamily="34" charset="-120"/>
                          </a:rPr>
                          <m:t>𝑛</m:t>
                        </m:r>
                      </m:num>
                      <m:den>
                        <m:r>
                          <a:rPr lang="en-US" sz="1750">
                            <a:solidFill>
                              <a:srgbClr val="404155"/>
                            </a:solidFill>
                            <a:latin typeface="Cambria Math" panose="02040503050406030204" pitchFamily="18" charset="0"/>
                            <a:ea typeface="Nobile" pitchFamily="34" charset="-122"/>
                            <a:cs typeface="Nobile" pitchFamily="34" charset="-120"/>
                          </a:rPr>
                          <m:t>𝑝</m:t>
                        </m:r>
                      </m:den>
                    </m:f>
                  </m:oMath>
                </a14:m>
                <a:r>
                  <a:rPr lang="en-US" sz="1750">
                    <a:solidFill>
                      <a:srgbClr val="404155"/>
                    </a:solidFill>
                    <a:latin typeface="Nobile" pitchFamily="34" charset="0"/>
                    <a:ea typeface="Nobile" pitchFamily="34" charset="-122"/>
                    <a:cs typeface="Nobile" pitchFamily="34" charset="-120"/>
                  </a:rPr>
                  <a:t>. </a:t>
                </a:r>
              </a:p>
            </p:txBody>
          </p:sp>
        </mc:Choice>
        <mc:Fallback xmlns="">
          <p:sp>
            <p:nvSpPr>
              <p:cNvPr id="14" name="Rectangle 13"/>
              <p:cNvSpPr>
                <a:spLocks noRot="1" noChangeAspect="1" noMove="1" noResize="1" noEditPoints="1" noAdjustHandles="1" noChangeArrowheads="1" noChangeShapeType="1" noTextEdit="1"/>
              </p:cNvSpPr>
              <p:nvPr/>
            </p:nvSpPr>
            <p:spPr>
              <a:xfrm>
                <a:off x="2066012" y="5893339"/>
                <a:ext cx="5591852" cy="481799"/>
              </a:xfrm>
              <a:prstGeom prst="rect">
                <a:avLst/>
              </a:prstGeom>
              <a:blipFill rotWithShape="0">
                <a:blip r:embed="rId3"/>
                <a:stretch>
                  <a:fillRect l="-76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Rectangle 14"/>
              <p:cNvSpPr/>
              <p:nvPr/>
            </p:nvSpPr>
            <p:spPr>
              <a:xfrm>
                <a:off x="2066012" y="7166485"/>
                <a:ext cx="7315200" cy="735907"/>
              </a:xfrm>
              <a:prstGeom prst="rect">
                <a:avLst/>
              </a:prstGeom>
            </p:spPr>
            <p:txBody>
              <a:bodyPr>
                <a:spAutoFit/>
              </a:bodyPr>
              <a:lstStyle/>
              <a:p>
                <a:pPr>
                  <a:spcBef>
                    <a:spcPts val="600"/>
                  </a:spcBef>
                </a:pPr>
                <a:r>
                  <a:rPr lang="sr-Latn-ME" sz="1750">
                    <a:solidFill>
                      <a:srgbClr val="404155"/>
                    </a:solidFill>
                    <a:latin typeface="Nobile" pitchFamily="34" charset="0"/>
                    <a:ea typeface="Nobile" pitchFamily="34" charset="-122"/>
                    <a:cs typeface="Nobile" pitchFamily="34" charset="-120"/>
                  </a:rPr>
                  <a:t>Odnosno, </a:t>
                </a:r>
                <a:r>
                  <a:rPr lang="en-US" sz="1750">
                    <a:solidFill>
                      <a:srgbClr val="404155"/>
                    </a:solidFill>
                    <a:latin typeface="Nobile" pitchFamily="34" charset="0"/>
                    <a:ea typeface="Nobile" pitchFamily="34" charset="-122"/>
                    <a:cs typeface="Nobile" pitchFamily="34" charset="-120"/>
                  </a:rPr>
                  <a:t>za iteraciju </a:t>
                </a:r>
                <a14:m>
                  <m:oMath xmlns:m="http://schemas.openxmlformats.org/officeDocument/2006/math">
                    <m:r>
                      <a:rPr lang="en-US" sz="1750">
                        <a:solidFill>
                          <a:srgbClr val="404155"/>
                        </a:solidFill>
                        <a:latin typeface="Cambria Math" panose="02040503050406030204" pitchFamily="18" charset="0"/>
                        <a:ea typeface="Nobile" pitchFamily="34" charset="-122"/>
                        <a:cs typeface="Nobile" pitchFamily="34" charset="-120"/>
                      </a:rPr>
                      <m:t>𝑘</m:t>
                    </m:r>
                  </m:oMath>
                </a14:m>
                <a:r>
                  <a:rPr lang="en-US" sz="1750">
                    <a:solidFill>
                      <a:srgbClr val="404155"/>
                    </a:solidFill>
                    <a:latin typeface="Nobile" pitchFamily="34" charset="0"/>
                    <a:ea typeface="Nobile" pitchFamily="34" charset="-122"/>
                    <a:cs typeface="Nobile" pitchFamily="34" charset="-120"/>
                  </a:rPr>
                  <a:t> svaki procesor </a:t>
                </a:r>
                <a14:m>
                  <m:oMath xmlns:m="http://schemas.openxmlformats.org/officeDocument/2006/math">
                    <m:sSub>
                      <m:sSubPr>
                        <m:ctrlPr>
                          <a:rPr lang="en-US" sz="1750" i="1">
                            <a:solidFill>
                              <a:srgbClr val="404155"/>
                            </a:solidFill>
                            <a:latin typeface="Cambria Math" panose="02040503050406030204" pitchFamily="18" charset="0"/>
                            <a:ea typeface="Nobile" pitchFamily="34" charset="-122"/>
                            <a:cs typeface="Nobile" pitchFamily="34" charset="-120"/>
                          </a:rPr>
                        </m:ctrlPr>
                      </m:sSubPr>
                      <m:e>
                        <m:r>
                          <a:rPr lang="en-US" sz="1750">
                            <a:solidFill>
                              <a:srgbClr val="404155"/>
                            </a:solidFill>
                            <a:latin typeface="Cambria Math" panose="02040503050406030204" pitchFamily="18" charset="0"/>
                            <a:ea typeface="Nobile" pitchFamily="34" charset="-122"/>
                            <a:cs typeface="Nobile" pitchFamily="34" charset="-120"/>
                          </a:rPr>
                          <m:t>𝑃</m:t>
                        </m:r>
                      </m:e>
                      <m:sub>
                        <m:r>
                          <a:rPr lang="en-US" sz="1750">
                            <a:solidFill>
                              <a:srgbClr val="404155"/>
                            </a:solidFill>
                            <a:latin typeface="Cambria Math" panose="02040503050406030204" pitchFamily="18" charset="0"/>
                            <a:ea typeface="Nobile" pitchFamily="34" charset="-122"/>
                            <a:cs typeface="Nobile" pitchFamily="34" charset="-120"/>
                          </a:rPr>
                          <m:t>𝑖</m:t>
                        </m:r>
                      </m:sub>
                    </m:sSub>
                  </m:oMath>
                </a14:m>
                <a:r>
                  <a:rPr lang="en-US" sz="1750">
                    <a:solidFill>
                      <a:srgbClr val="404155"/>
                    </a:solidFill>
                    <a:latin typeface="Nobile" pitchFamily="34" charset="0"/>
                    <a:ea typeface="Nobile" pitchFamily="34" charset="-122"/>
                    <a:cs typeface="Nobile" pitchFamily="34" charset="-120"/>
                  </a:rPr>
                  <a:t>​ računa:</a:t>
                </a:r>
              </a:p>
              <a:p>
                <a:pPr algn="ctr">
                  <a:spcBef>
                    <a:spcPts val="600"/>
                  </a:spcBef>
                  <a:spcAft>
                    <a:spcPts val="600"/>
                  </a:spcAft>
                </a:pPr>
                <a14:m>
                  <m:oMathPara xmlns:m="http://schemas.openxmlformats.org/officeDocument/2006/math">
                    <m:oMathParaPr>
                      <m:jc m:val="centerGroup"/>
                    </m:oMathParaPr>
                    <m:oMath xmlns:m="http://schemas.openxmlformats.org/officeDocument/2006/math">
                      <m:sSub>
                        <m:sSubPr>
                          <m:ctrlPr>
                            <a:rPr lang="en-US" sz="1750" i="1">
                              <a:solidFill>
                                <a:srgbClr val="404155"/>
                              </a:solidFill>
                              <a:latin typeface="Cambria Math" panose="02040503050406030204" pitchFamily="18" charset="0"/>
                              <a:ea typeface="Nobile" pitchFamily="34" charset="-122"/>
                              <a:cs typeface="Nobile" pitchFamily="34" charset="-120"/>
                            </a:rPr>
                          </m:ctrlPr>
                        </m:sSubPr>
                        <m:e>
                          <m:r>
                            <a:rPr lang="en-US" sz="1750">
                              <a:solidFill>
                                <a:srgbClr val="404155"/>
                              </a:solidFill>
                              <a:latin typeface="Cambria Math" panose="02040503050406030204" pitchFamily="18" charset="0"/>
                              <a:ea typeface="Nobile" pitchFamily="34" charset="-122"/>
                              <a:cs typeface="Nobile" pitchFamily="34" charset="-120"/>
                            </a:rPr>
                            <m:t>𝑦</m:t>
                          </m:r>
                        </m:e>
                        <m:sub>
                          <m:r>
                            <a:rPr lang="en-US" sz="1750">
                              <a:solidFill>
                                <a:srgbClr val="404155"/>
                              </a:solidFill>
                              <a:latin typeface="Cambria Math" panose="02040503050406030204" pitchFamily="18" charset="0"/>
                              <a:ea typeface="Nobile" pitchFamily="34" charset="-122"/>
                              <a:cs typeface="Nobile" pitchFamily="34" charset="-120"/>
                            </a:rPr>
                            <m:t>𝑘𝑖</m:t>
                          </m:r>
                        </m:sub>
                      </m:sSub>
                      <m:r>
                        <a:rPr lang="en-US" sz="1750">
                          <a:solidFill>
                            <a:srgbClr val="404155"/>
                          </a:solidFill>
                          <a:latin typeface="Cambria Math" panose="02040503050406030204" pitchFamily="18" charset="0"/>
                          <a:ea typeface="Nobile" pitchFamily="34" charset="-122"/>
                          <a:cs typeface="Nobile" pitchFamily="34" charset="-120"/>
                        </a:rPr>
                        <m:t>=</m:t>
                      </m:r>
                      <m:sSub>
                        <m:sSubPr>
                          <m:ctrlPr>
                            <a:rPr lang="en-US" sz="1750" i="1">
                              <a:solidFill>
                                <a:srgbClr val="404155"/>
                              </a:solidFill>
                              <a:latin typeface="Cambria Math" panose="02040503050406030204" pitchFamily="18" charset="0"/>
                              <a:ea typeface="Nobile" pitchFamily="34" charset="-122"/>
                              <a:cs typeface="Nobile" pitchFamily="34" charset="-120"/>
                            </a:rPr>
                          </m:ctrlPr>
                        </m:sSubPr>
                        <m:e>
                          <m:r>
                            <a:rPr lang="en-US" sz="1750">
                              <a:solidFill>
                                <a:srgbClr val="404155"/>
                              </a:solidFill>
                              <a:latin typeface="Cambria Math" panose="02040503050406030204" pitchFamily="18" charset="0"/>
                              <a:ea typeface="Nobile" pitchFamily="34" charset="-122"/>
                              <a:cs typeface="Nobile" pitchFamily="34" charset="-120"/>
                            </a:rPr>
                            <m:t>𝐴</m:t>
                          </m:r>
                        </m:e>
                        <m:sub>
                          <m:r>
                            <a:rPr lang="en-US" sz="1750">
                              <a:solidFill>
                                <a:srgbClr val="404155"/>
                              </a:solidFill>
                              <a:latin typeface="Cambria Math" panose="02040503050406030204" pitchFamily="18" charset="0"/>
                              <a:ea typeface="Nobile" pitchFamily="34" charset="-122"/>
                              <a:cs typeface="Nobile" pitchFamily="34" charset="-120"/>
                            </a:rPr>
                            <m:t>𝑖</m:t>
                          </m:r>
                        </m:sub>
                      </m:sSub>
                      <m:sSub>
                        <m:sSubPr>
                          <m:ctrlPr>
                            <a:rPr lang="en-US" sz="1750" i="1">
                              <a:solidFill>
                                <a:srgbClr val="404155"/>
                              </a:solidFill>
                              <a:latin typeface="Cambria Math" panose="02040503050406030204" pitchFamily="18" charset="0"/>
                              <a:ea typeface="Nobile" pitchFamily="34" charset="-122"/>
                              <a:cs typeface="Nobile" pitchFamily="34" charset="-120"/>
                            </a:rPr>
                          </m:ctrlPr>
                        </m:sSubPr>
                        <m:e>
                          <m:r>
                            <a:rPr lang="en-US" sz="1750">
                              <a:solidFill>
                                <a:srgbClr val="404155"/>
                              </a:solidFill>
                              <a:latin typeface="Cambria Math" panose="02040503050406030204" pitchFamily="18" charset="0"/>
                              <a:ea typeface="Nobile" pitchFamily="34" charset="-122"/>
                              <a:cs typeface="Nobile" pitchFamily="34" charset="-120"/>
                            </a:rPr>
                            <m:t>𝑏</m:t>
                          </m:r>
                        </m:e>
                        <m:sub>
                          <m:r>
                            <a:rPr lang="en-US" sz="1750">
                              <a:solidFill>
                                <a:srgbClr val="404155"/>
                              </a:solidFill>
                              <a:latin typeface="Cambria Math" panose="02040503050406030204" pitchFamily="18" charset="0"/>
                              <a:ea typeface="Nobile" pitchFamily="34" charset="-122"/>
                              <a:cs typeface="Nobile" pitchFamily="34" charset="-120"/>
                            </a:rPr>
                            <m:t>𝑘</m:t>
                          </m:r>
                        </m:sub>
                      </m:sSub>
                    </m:oMath>
                  </m:oMathPara>
                </a14:m>
                <a:endParaRPr lang="en-US" sz="1750">
                  <a:solidFill>
                    <a:srgbClr val="404155"/>
                  </a:solidFill>
                  <a:latin typeface="Nobile" pitchFamily="34" charset="0"/>
                  <a:ea typeface="Nobile" pitchFamily="34" charset="-122"/>
                  <a:cs typeface="Nobile" pitchFamily="34" charset="-120"/>
                </a:endParaRPr>
              </a:p>
            </p:txBody>
          </p:sp>
        </mc:Choice>
        <mc:Fallback xmlns="">
          <p:sp>
            <p:nvSpPr>
              <p:cNvPr id="15" name="Rectangle 14"/>
              <p:cNvSpPr>
                <a:spLocks noRot="1" noChangeAspect="1" noMove="1" noResize="1" noEditPoints="1" noAdjustHandles="1" noChangeArrowheads="1" noChangeShapeType="1" noTextEdit="1"/>
              </p:cNvSpPr>
              <p:nvPr/>
            </p:nvSpPr>
            <p:spPr>
              <a:xfrm>
                <a:off x="2066012" y="7166485"/>
                <a:ext cx="7315200" cy="735907"/>
              </a:xfrm>
              <a:prstGeom prst="rect">
                <a:avLst/>
              </a:prstGeom>
              <a:blipFill rotWithShape="0">
                <a:blip r:embed="rId4"/>
                <a:stretch>
                  <a:fillRect l="-583" t="-4167"/>
                </a:stretch>
              </a:blipFill>
            </p:spPr>
            <p:txBody>
              <a:bodyPr/>
              <a:lstStyle/>
              <a:p>
                <a:r>
                  <a:rPr lang="en-US">
                    <a:noFill/>
                  </a:rPr>
                  <a:t> </a:t>
                </a:r>
              </a:p>
            </p:txBody>
          </p:sp>
        </mc:Fallback>
      </mc:AlternateContent>
      <p:sp>
        <p:nvSpPr>
          <p:cNvPr id="16" name="Rectangle 15"/>
          <p:cNvSpPr/>
          <p:nvPr/>
        </p:nvSpPr>
        <p:spPr>
          <a:xfrm>
            <a:off x="1914228" y="6755442"/>
            <a:ext cx="7192995" cy="361637"/>
          </a:xfrm>
          <a:prstGeom prst="rect">
            <a:avLst/>
          </a:prstGeom>
        </p:spPr>
        <p:txBody>
          <a:bodyPr wrap="none">
            <a:spAutoFit/>
          </a:bodyPr>
          <a:lstStyle/>
          <a:p>
            <a:pPr marL="285750" indent="-285750">
              <a:buFont typeface="Wingdings" panose="05000000000000000000" pitchFamily="2" charset="2"/>
              <a:buChar char="v"/>
            </a:pPr>
            <a:r>
              <a:rPr lang="en-US" sz="1750">
                <a:solidFill>
                  <a:srgbClr val="404155"/>
                </a:solidFill>
                <a:latin typeface="Nobile" pitchFamily="34" charset="0"/>
                <a:ea typeface="Nobile" pitchFamily="34" charset="-122"/>
                <a:cs typeface="Nobile" pitchFamily="34" charset="-120"/>
              </a:rPr>
              <a:t>Svaki procesor nezavisno računa svoj dio rezultujućeg vektora.</a:t>
            </a:r>
          </a:p>
        </p:txBody>
      </p:sp>
      <p:pic>
        <p:nvPicPr>
          <p:cNvPr id="17" name="Image 0" descr="preencoded.png"/>
          <p:cNvPicPr>
            <a:picLocks noChangeAspect="1"/>
          </p:cNvPicPr>
          <p:nvPr/>
        </p:nvPicPr>
        <p:blipFill>
          <a:blip r:embed="rId5"/>
          <a:stretch>
            <a:fillRect/>
          </a:stretch>
        </p:blipFill>
        <p:spPr>
          <a:xfrm>
            <a:off x="0" y="-13103"/>
            <a:ext cx="14630400" cy="2107390"/>
          </a:xfrm>
          <a:prstGeom prst="rect">
            <a:avLst/>
          </a:prstGeom>
        </p:spPr>
      </p:pic>
    </p:spTree>
    <p:extLst>
      <p:ext uri="{BB962C8B-B14F-4D97-AF65-F5344CB8AC3E}">
        <p14:creationId xmlns:p14="http://schemas.microsoft.com/office/powerpoint/2010/main" val="171582978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064001" y="2559465"/>
            <a:ext cx="7021474" cy="777136"/>
          </a:xfrm>
          <a:prstGeom prst="rect">
            <a:avLst/>
          </a:prstGeom>
          <a:noFill/>
        </p:spPr>
        <p:txBody>
          <a:bodyPr wrap="none" rtlCol="0">
            <a:spAutoFit/>
          </a:bodyPr>
          <a:lstStyle/>
          <a:p>
            <a:r>
              <a:rPr lang="sr-Latn-ME" sz="4450">
                <a:solidFill>
                  <a:srgbClr val="1B1B27"/>
                </a:solidFill>
                <a:latin typeface="Corben" pitchFamily="34" charset="0"/>
                <a:ea typeface="Corben" pitchFamily="34" charset="-122"/>
                <a:cs typeface="Corben" pitchFamily="34" charset="-120"/>
              </a:rPr>
              <a:t>Paralelna implementacija</a:t>
            </a:r>
            <a:endParaRPr lang="en-US" sz="4450">
              <a:solidFill>
                <a:srgbClr val="1B1B27"/>
              </a:solidFill>
              <a:latin typeface="Corben" pitchFamily="34" charset="0"/>
              <a:ea typeface="Corben" pitchFamily="34" charset="-122"/>
              <a:cs typeface="Corben" pitchFamily="34" charset="-120"/>
            </a:endParaRPr>
          </a:p>
        </p:txBody>
      </p:sp>
      <p:sp>
        <p:nvSpPr>
          <p:cNvPr id="4" name="Rectangle 3"/>
          <p:cNvSpPr/>
          <p:nvPr/>
        </p:nvSpPr>
        <p:spPr>
          <a:xfrm>
            <a:off x="12884728" y="7668596"/>
            <a:ext cx="1745673" cy="467591"/>
          </a:xfrm>
          <a:prstGeom prst="rect">
            <a:avLst/>
          </a:prstGeom>
          <a:solidFill>
            <a:srgbClr val="F8F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 name="Rectangle 7"/>
              <p:cNvSpPr/>
              <p:nvPr/>
            </p:nvSpPr>
            <p:spPr>
              <a:xfrm>
                <a:off x="970844" y="3937246"/>
                <a:ext cx="12688711" cy="1646861"/>
              </a:xfrm>
              <a:prstGeom prst="rect">
                <a:avLst/>
              </a:prstGeom>
            </p:spPr>
            <p:txBody>
              <a:bodyPr wrap="square">
                <a:spAutoFit/>
              </a:bodyPr>
              <a:lstStyle/>
              <a:p>
                <a:pPr marL="285750" indent="-285750">
                  <a:buFont typeface="Wingdings" panose="05000000000000000000" pitchFamily="2" charset="2"/>
                  <a:buChar char="v"/>
                </a:pPr>
                <a:r>
                  <a:rPr lang="sr-Latn-ME" sz="1750" smtClean="0">
                    <a:solidFill>
                      <a:srgbClr val="404155"/>
                    </a:solidFill>
                    <a:latin typeface="Nobile" pitchFamily="34" charset="0"/>
                    <a:ea typeface="Nobile" pitchFamily="34" charset="-122"/>
                    <a:cs typeface="Nobile" pitchFamily="34" charset="-120"/>
                  </a:rPr>
                  <a:t>Prvo</a:t>
                </a:r>
                <a:r>
                  <a:rPr lang="en-US" sz="1750" smtClean="0">
                    <a:solidFill>
                      <a:srgbClr val="404155"/>
                    </a:solidFill>
                    <a:latin typeface="Nobile" pitchFamily="34" charset="0"/>
                    <a:ea typeface="Nobile" pitchFamily="34" charset="-122"/>
                    <a:cs typeface="Nobile" pitchFamily="34" charset="-120"/>
                  </a:rPr>
                  <a:t> </a:t>
                </a:r>
                <a:r>
                  <a:rPr lang="en-US" sz="1750">
                    <a:solidFill>
                      <a:srgbClr val="404155"/>
                    </a:solidFill>
                    <a:latin typeface="Nobile" pitchFamily="34" charset="0"/>
                    <a:ea typeface="Nobile" pitchFamily="34" charset="-122"/>
                    <a:cs typeface="Nobile" pitchFamily="34" charset="-120"/>
                  </a:rPr>
                  <a:t>svaki procesor izračunava parcijalnu normu:</a:t>
                </a:r>
              </a:p>
              <a:p>
                <a:pPr/>
                <a14:m>
                  <m:oMathPara xmlns:m="http://schemas.openxmlformats.org/officeDocument/2006/math">
                    <m:oMathParaPr>
                      <m:jc m:val="centerGroup"/>
                    </m:oMathParaPr>
                    <m:oMath xmlns:m="http://schemas.openxmlformats.org/officeDocument/2006/math">
                      <m:sSup>
                        <m:sSupPr>
                          <m:ctrlPr>
                            <a:rPr lang="en-US" sz="2100" i="1">
                              <a:solidFill>
                                <a:srgbClr val="404155"/>
                              </a:solidFill>
                              <a:latin typeface="Cambria Math" panose="02040503050406030204" pitchFamily="18" charset="0"/>
                              <a:ea typeface="Nobile" pitchFamily="34" charset="-122"/>
                              <a:cs typeface="Nobile" pitchFamily="34" charset="-120"/>
                            </a:rPr>
                          </m:ctrlPr>
                        </m:sSupPr>
                        <m:e>
                          <m:d>
                            <m:dPr>
                              <m:begChr m:val="‖"/>
                              <m:endChr m:val="‖"/>
                              <m:ctrlPr>
                                <a:rPr lang="en-US" sz="2100" i="1">
                                  <a:solidFill>
                                    <a:srgbClr val="404155"/>
                                  </a:solidFill>
                                  <a:latin typeface="Cambria Math" panose="02040503050406030204" pitchFamily="18" charset="0"/>
                                  <a:ea typeface="Nobile" pitchFamily="34" charset="-122"/>
                                  <a:cs typeface="Nobile" pitchFamily="34" charset="-120"/>
                                </a:rPr>
                              </m:ctrlPr>
                            </m:dPr>
                            <m:e>
                              <m:sSub>
                                <m:sSubPr>
                                  <m:ctrlPr>
                                    <a:rPr lang="en-US" sz="2100" i="1">
                                      <a:solidFill>
                                        <a:srgbClr val="404155"/>
                                      </a:solidFill>
                                      <a:latin typeface="Cambria Math" panose="02040503050406030204" pitchFamily="18" charset="0"/>
                                      <a:ea typeface="Nobile" pitchFamily="34" charset="-122"/>
                                      <a:cs typeface="Nobile" pitchFamily="34" charset="-120"/>
                                    </a:rPr>
                                  </m:ctrlPr>
                                </m:sSubPr>
                                <m:e>
                                  <m:r>
                                    <a:rPr lang="en-US" sz="2100">
                                      <a:solidFill>
                                        <a:srgbClr val="404155"/>
                                      </a:solidFill>
                                      <a:latin typeface="Cambria Math" panose="02040503050406030204" pitchFamily="18" charset="0"/>
                                      <a:ea typeface="Nobile" pitchFamily="34" charset="-122"/>
                                      <a:cs typeface="Nobile" pitchFamily="34" charset="-120"/>
                                    </a:rPr>
                                    <m:t>𝑦</m:t>
                                  </m:r>
                                </m:e>
                                <m:sub>
                                  <m:r>
                                    <a:rPr lang="en-US" sz="2100">
                                      <a:solidFill>
                                        <a:srgbClr val="404155"/>
                                      </a:solidFill>
                                      <a:latin typeface="Cambria Math" panose="02040503050406030204" pitchFamily="18" charset="0"/>
                                      <a:ea typeface="Nobile" pitchFamily="34" charset="-122"/>
                                      <a:cs typeface="Nobile" pitchFamily="34" charset="-120"/>
                                    </a:rPr>
                                    <m:t>𝑘</m:t>
                                  </m:r>
                                  <m:r>
                                    <a:rPr lang="en-US" sz="2100">
                                      <a:solidFill>
                                        <a:srgbClr val="404155"/>
                                      </a:solidFill>
                                      <a:latin typeface="Cambria Math" panose="02040503050406030204" pitchFamily="18" charset="0"/>
                                      <a:ea typeface="Nobile" pitchFamily="34" charset="-122"/>
                                      <a:cs typeface="Nobile" pitchFamily="34" charset="-120"/>
                                    </a:rPr>
                                    <m:t>,</m:t>
                                  </m:r>
                                  <m:r>
                                    <a:rPr lang="en-US" sz="2100">
                                      <a:solidFill>
                                        <a:srgbClr val="404155"/>
                                      </a:solidFill>
                                      <a:latin typeface="Cambria Math" panose="02040503050406030204" pitchFamily="18" charset="0"/>
                                      <a:ea typeface="Nobile" pitchFamily="34" charset="-122"/>
                                      <a:cs typeface="Nobile" pitchFamily="34" charset="-120"/>
                                    </a:rPr>
                                    <m:t>𝑖</m:t>
                                  </m:r>
                                </m:sub>
                              </m:sSub>
                              <m:r>
                                <a:rPr lang="en-US" sz="2100">
                                  <a:solidFill>
                                    <a:srgbClr val="404155"/>
                                  </a:solidFill>
                                  <a:latin typeface="Cambria Math" panose="02040503050406030204" pitchFamily="18" charset="0"/>
                                  <a:ea typeface="Nobile" pitchFamily="34" charset="-122"/>
                                  <a:cs typeface="Nobile" pitchFamily="34" charset="-120"/>
                                </a:rPr>
                                <m:t> </m:t>
                              </m:r>
                            </m:e>
                          </m:d>
                        </m:e>
                        <m:sup>
                          <m:r>
                            <a:rPr lang="en-US" sz="2100">
                              <a:solidFill>
                                <a:srgbClr val="404155"/>
                              </a:solidFill>
                              <a:latin typeface="Cambria Math" panose="02040503050406030204" pitchFamily="18" charset="0"/>
                              <a:ea typeface="Nobile" pitchFamily="34" charset="-122"/>
                              <a:cs typeface="Nobile" pitchFamily="34" charset="-120"/>
                            </a:rPr>
                            <m:t>2</m:t>
                          </m:r>
                        </m:sup>
                      </m:sSup>
                      <m:r>
                        <a:rPr lang="en-US" sz="2100">
                          <a:solidFill>
                            <a:srgbClr val="404155"/>
                          </a:solidFill>
                          <a:latin typeface="Cambria Math" panose="02040503050406030204" pitchFamily="18" charset="0"/>
                          <a:ea typeface="Nobile" pitchFamily="34" charset="-122"/>
                          <a:cs typeface="Nobile" pitchFamily="34" charset="-120"/>
                        </a:rPr>
                        <m:t>= </m:t>
                      </m:r>
                      <m:nary>
                        <m:naryPr>
                          <m:chr m:val="∑"/>
                          <m:limLoc m:val="undOvr"/>
                          <m:ctrlPr>
                            <a:rPr lang="en-US" sz="2100" i="1">
                              <a:solidFill>
                                <a:srgbClr val="404155"/>
                              </a:solidFill>
                              <a:latin typeface="Cambria Math" panose="02040503050406030204" pitchFamily="18" charset="0"/>
                              <a:ea typeface="Nobile" pitchFamily="34" charset="-122"/>
                              <a:cs typeface="Nobile" pitchFamily="34" charset="-120"/>
                            </a:rPr>
                          </m:ctrlPr>
                        </m:naryPr>
                        <m:sub>
                          <m:r>
                            <a:rPr lang="en-US" sz="2100">
                              <a:solidFill>
                                <a:srgbClr val="404155"/>
                              </a:solidFill>
                              <a:latin typeface="Cambria Math" panose="02040503050406030204" pitchFamily="18" charset="0"/>
                              <a:ea typeface="Nobile" pitchFamily="34" charset="-122"/>
                              <a:cs typeface="Nobile" pitchFamily="34" charset="-120"/>
                            </a:rPr>
                            <m:t>𝑗</m:t>
                          </m:r>
                          <m:r>
                            <a:rPr lang="en-US" sz="2100">
                              <a:solidFill>
                                <a:srgbClr val="404155"/>
                              </a:solidFill>
                              <a:latin typeface="Cambria Math" panose="02040503050406030204" pitchFamily="18" charset="0"/>
                              <a:ea typeface="Nobile" pitchFamily="34" charset="-122"/>
                              <a:cs typeface="Nobile" pitchFamily="34" charset="-120"/>
                            </a:rPr>
                            <m:t>=</m:t>
                          </m:r>
                          <m:d>
                            <m:dPr>
                              <m:ctrlPr>
                                <a:rPr lang="en-US" sz="2100" i="1">
                                  <a:solidFill>
                                    <a:srgbClr val="404155"/>
                                  </a:solidFill>
                                  <a:latin typeface="Cambria Math" panose="02040503050406030204" pitchFamily="18" charset="0"/>
                                  <a:ea typeface="Nobile" pitchFamily="34" charset="-122"/>
                                  <a:cs typeface="Nobile" pitchFamily="34" charset="-120"/>
                                </a:rPr>
                              </m:ctrlPr>
                            </m:dPr>
                            <m:e>
                              <m:r>
                                <a:rPr lang="en-US" sz="2100">
                                  <a:solidFill>
                                    <a:srgbClr val="404155"/>
                                  </a:solidFill>
                                  <a:latin typeface="Cambria Math" panose="02040503050406030204" pitchFamily="18" charset="0"/>
                                  <a:ea typeface="Nobile" pitchFamily="34" charset="-122"/>
                                  <a:cs typeface="Nobile" pitchFamily="34" charset="-120"/>
                                </a:rPr>
                                <m:t>𝑖</m:t>
                              </m:r>
                              <m:r>
                                <a:rPr lang="en-US" sz="2100">
                                  <a:solidFill>
                                    <a:srgbClr val="404155"/>
                                  </a:solidFill>
                                  <a:latin typeface="Cambria Math" panose="02040503050406030204" pitchFamily="18" charset="0"/>
                                  <a:ea typeface="Nobile" pitchFamily="34" charset="-122"/>
                                  <a:cs typeface="Nobile" pitchFamily="34" charset="-120"/>
                                </a:rPr>
                                <m:t>−1</m:t>
                              </m:r>
                            </m:e>
                          </m:d>
                          <m:f>
                            <m:fPr>
                              <m:ctrlPr>
                                <a:rPr lang="en-US" sz="2100" i="1">
                                  <a:solidFill>
                                    <a:srgbClr val="404155"/>
                                  </a:solidFill>
                                  <a:latin typeface="Cambria Math" panose="02040503050406030204" pitchFamily="18" charset="0"/>
                                  <a:ea typeface="Nobile" pitchFamily="34" charset="-122"/>
                                  <a:cs typeface="Nobile" pitchFamily="34" charset="-120"/>
                                </a:rPr>
                              </m:ctrlPr>
                            </m:fPr>
                            <m:num>
                              <m:r>
                                <a:rPr lang="en-US" sz="2100">
                                  <a:solidFill>
                                    <a:srgbClr val="404155"/>
                                  </a:solidFill>
                                  <a:latin typeface="Cambria Math" panose="02040503050406030204" pitchFamily="18" charset="0"/>
                                  <a:ea typeface="Nobile" pitchFamily="34" charset="-122"/>
                                  <a:cs typeface="Nobile" pitchFamily="34" charset="-120"/>
                                </a:rPr>
                                <m:t>𝑛</m:t>
                              </m:r>
                            </m:num>
                            <m:den>
                              <m:r>
                                <a:rPr lang="en-US" sz="2100">
                                  <a:solidFill>
                                    <a:srgbClr val="404155"/>
                                  </a:solidFill>
                                  <a:latin typeface="Cambria Math" panose="02040503050406030204" pitchFamily="18" charset="0"/>
                                  <a:ea typeface="Nobile" pitchFamily="34" charset="-122"/>
                                  <a:cs typeface="Nobile" pitchFamily="34" charset="-120"/>
                                </a:rPr>
                                <m:t>𝑝</m:t>
                              </m:r>
                            </m:den>
                          </m:f>
                          <m:r>
                            <a:rPr lang="en-US" sz="2100">
                              <a:solidFill>
                                <a:srgbClr val="404155"/>
                              </a:solidFill>
                              <a:latin typeface="Cambria Math" panose="02040503050406030204" pitchFamily="18" charset="0"/>
                              <a:ea typeface="Nobile" pitchFamily="34" charset="-122"/>
                              <a:cs typeface="Nobile" pitchFamily="34" charset="-120"/>
                            </a:rPr>
                            <m:t>+1</m:t>
                          </m:r>
                        </m:sub>
                        <m:sup>
                          <m:r>
                            <a:rPr lang="en-US" sz="2100">
                              <a:solidFill>
                                <a:srgbClr val="404155"/>
                              </a:solidFill>
                              <a:latin typeface="Cambria Math" panose="02040503050406030204" pitchFamily="18" charset="0"/>
                              <a:ea typeface="Nobile" pitchFamily="34" charset="-122"/>
                              <a:cs typeface="Nobile" pitchFamily="34" charset="-120"/>
                            </a:rPr>
                            <m:t>𝑖</m:t>
                          </m:r>
                          <m:f>
                            <m:fPr>
                              <m:ctrlPr>
                                <a:rPr lang="en-US" sz="2100" i="1">
                                  <a:solidFill>
                                    <a:srgbClr val="404155"/>
                                  </a:solidFill>
                                  <a:latin typeface="Cambria Math" panose="02040503050406030204" pitchFamily="18" charset="0"/>
                                  <a:ea typeface="Nobile" pitchFamily="34" charset="-122"/>
                                  <a:cs typeface="Nobile" pitchFamily="34" charset="-120"/>
                                </a:rPr>
                              </m:ctrlPr>
                            </m:fPr>
                            <m:num>
                              <m:r>
                                <a:rPr lang="en-US" sz="2100">
                                  <a:solidFill>
                                    <a:srgbClr val="404155"/>
                                  </a:solidFill>
                                  <a:latin typeface="Cambria Math" panose="02040503050406030204" pitchFamily="18" charset="0"/>
                                  <a:ea typeface="Nobile" pitchFamily="34" charset="-122"/>
                                  <a:cs typeface="Nobile" pitchFamily="34" charset="-120"/>
                                </a:rPr>
                                <m:t>𝑛</m:t>
                              </m:r>
                            </m:num>
                            <m:den>
                              <m:r>
                                <a:rPr lang="en-US" sz="2100">
                                  <a:solidFill>
                                    <a:srgbClr val="404155"/>
                                  </a:solidFill>
                                  <a:latin typeface="Cambria Math" panose="02040503050406030204" pitchFamily="18" charset="0"/>
                                  <a:ea typeface="Nobile" pitchFamily="34" charset="-122"/>
                                  <a:cs typeface="Nobile" pitchFamily="34" charset="-120"/>
                                </a:rPr>
                                <m:t>𝑝</m:t>
                              </m:r>
                            </m:den>
                          </m:f>
                        </m:sup>
                        <m:e>
                          <m:sSup>
                            <m:sSupPr>
                              <m:ctrlPr>
                                <a:rPr lang="en-US" sz="2100" i="1">
                                  <a:solidFill>
                                    <a:srgbClr val="404155"/>
                                  </a:solidFill>
                                  <a:latin typeface="Cambria Math" panose="02040503050406030204" pitchFamily="18" charset="0"/>
                                  <a:ea typeface="Nobile" pitchFamily="34" charset="-122"/>
                                  <a:cs typeface="Nobile" pitchFamily="34" charset="-120"/>
                                </a:rPr>
                              </m:ctrlPr>
                            </m:sSupPr>
                            <m:e>
                              <m:d>
                                <m:dPr>
                                  <m:ctrlPr>
                                    <a:rPr lang="en-US" sz="2100" i="1">
                                      <a:solidFill>
                                        <a:srgbClr val="404155"/>
                                      </a:solidFill>
                                      <a:latin typeface="Cambria Math" panose="02040503050406030204" pitchFamily="18" charset="0"/>
                                      <a:ea typeface="Nobile" pitchFamily="34" charset="-122"/>
                                      <a:cs typeface="Nobile" pitchFamily="34" charset="-120"/>
                                    </a:rPr>
                                  </m:ctrlPr>
                                </m:dPr>
                                <m:e>
                                  <m:sSub>
                                    <m:sSubPr>
                                      <m:ctrlPr>
                                        <a:rPr lang="en-US" sz="2100" i="1">
                                          <a:solidFill>
                                            <a:srgbClr val="404155"/>
                                          </a:solidFill>
                                          <a:latin typeface="Cambria Math" panose="02040503050406030204" pitchFamily="18" charset="0"/>
                                          <a:ea typeface="Nobile" pitchFamily="34" charset="-122"/>
                                          <a:cs typeface="Nobile" pitchFamily="34" charset="-120"/>
                                        </a:rPr>
                                      </m:ctrlPr>
                                    </m:sSubPr>
                                    <m:e>
                                      <m:r>
                                        <a:rPr lang="en-US" sz="2100">
                                          <a:solidFill>
                                            <a:srgbClr val="404155"/>
                                          </a:solidFill>
                                          <a:latin typeface="Cambria Math" panose="02040503050406030204" pitchFamily="18" charset="0"/>
                                          <a:ea typeface="Nobile" pitchFamily="34" charset="-122"/>
                                          <a:cs typeface="Nobile" pitchFamily="34" charset="-120"/>
                                        </a:rPr>
                                        <m:t>𝑦</m:t>
                                      </m:r>
                                    </m:e>
                                    <m:sub>
                                      <m:r>
                                        <a:rPr lang="en-US" sz="2100">
                                          <a:solidFill>
                                            <a:srgbClr val="404155"/>
                                          </a:solidFill>
                                          <a:latin typeface="Cambria Math" panose="02040503050406030204" pitchFamily="18" charset="0"/>
                                          <a:ea typeface="Nobile" pitchFamily="34" charset="-122"/>
                                          <a:cs typeface="Nobile" pitchFamily="34" charset="-120"/>
                                        </a:rPr>
                                        <m:t>𝑘</m:t>
                                      </m:r>
                                      <m:r>
                                        <a:rPr lang="en-US" sz="2100">
                                          <a:solidFill>
                                            <a:srgbClr val="404155"/>
                                          </a:solidFill>
                                          <a:latin typeface="Cambria Math" panose="02040503050406030204" pitchFamily="18" charset="0"/>
                                          <a:ea typeface="Nobile" pitchFamily="34" charset="-122"/>
                                          <a:cs typeface="Nobile" pitchFamily="34" charset="-120"/>
                                        </a:rPr>
                                        <m:t>,</m:t>
                                      </m:r>
                                      <m:r>
                                        <a:rPr lang="en-US" sz="2100">
                                          <a:solidFill>
                                            <a:srgbClr val="404155"/>
                                          </a:solidFill>
                                          <a:latin typeface="Cambria Math" panose="02040503050406030204" pitchFamily="18" charset="0"/>
                                          <a:ea typeface="Nobile" pitchFamily="34" charset="-122"/>
                                          <a:cs typeface="Nobile" pitchFamily="34" charset="-120"/>
                                        </a:rPr>
                                        <m:t>𝑖</m:t>
                                      </m:r>
                                      <m:r>
                                        <a:rPr lang="en-US" sz="2100">
                                          <a:solidFill>
                                            <a:srgbClr val="404155"/>
                                          </a:solidFill>
                                          <a:latin typeface="Cambria Math" panose="02040503050406030204" pitchFamily="18" charset="0"/>
                                          <a:ea typeface="Nobile" pitchFamily="34" charset="-122"/>
                                          <a:cs typeface="Nobile" pitchFamily="34" charset="-120"/>
                                        </a:rPr>
                                        <m:t>,</m:t>
                                      </m:r>
                                      <m:r>
                                        <a:rPr lang="en-US" sz="2100">
                                          <a:solidFill>
                                            <a:srgbClr val="404155"/>
                                          </a:solidFill>
                                          <a:latin typeface="Cambria Math" panose="02040503050406030204" pitchFamily="18" charset="0"/>
                                          <a:ea typeface="Nobile" pitchFamily="34" charset="-122"/>
                                          <a:cs typeface="Nobile" pitchFamily="34" charset="-120"/>
                                        </a:rPr>
                                        <m:t>𝑗</m:t>
                                      </m:r>
                                    </m:sub>
                                  </m:sSub>
                                </m:e>
                              </m:d>
                            </m:e>
                            <m:sup>
                              <m:r>
                                <a:rPr lang="en-US" sz="2100">
                                  <a:solidFill>
                                    <a:srgbClr val="404155"/>
                                  </a:solidFill>
                                  <a:latin typeface="Cambria Math" panose="02040503050406030204" pitchFamily="18" charset="0"/>
                                  <a:ea typeface="Nobile" pitchFamily="34" charset="-122"/>
                                  <a:cs typeface="Nobile" pitchFamily="34" charset="-120"/>
                                </a:rPr>
                                <m:t>2</m:t>
                              </m:r>
                            </m:sup>
                          </m:sSup>
                        </m:e>
                      </m:nary>
                    </m:oMath>
                  </m:oMathPara>
                </a14:m>
                <a:endParaRPr lang="en-US" sz="2100">
                  <a:solidFill>
                    <a:srgbClr val="404155"/>
                  </a:solidFill>
                  <a:latin typeface="Nobile" pitchFamily="34" charset="0"/>
                  <a:ea typeface="Nobile" pitchFamily="34" charset="-122"/>
                  <a:cs typeface="Nobile" pitchFamily="34" charset="-120"/>
                </a:endParaRPr>
              </a:p>
            </p:txBody>
          </p:sp>
        </mc:Choice>
        <mc:Fallback xmlns="">
          <p:sp>
            <p:nvSpPr>
              <p:cNvPr id="8" name="Rectangle 7"/>
              <p:cNvSpPr>
                <a:spLocks noRot="1" noChangeAspect="1" noMove="1" noResize="1" noEditPoints="1" noAdjustHandles="1" noChangeArrowheads="1" noChangeShapeType="1" noTextEdit="1"/>
              </p:cNvSpPr>
              <p:nvPr/>
            </p:nvSpPr>
            <p:spPr>
              <a:xfrm>
                <a:off x="970844" y="3937246"/>
                <a:ext cx="12688711" cy="1646861"/>
              </a:xfrm>
              <a:prstGeom prst="rect">
                <a:avLst/>
              </a:prstGeom>
              <a:blipFill rotWithShape="0">
                <a:blip r:embed="rId3"/>
                <a:stretch>
                  <a:fillRect l="-240" t="-1111"/>
                </a:stretch>
              </a:blipFill>
            </p:spPr>
            <p:txBody>
              <a:bodyPr/>
              <a:lstStyle/>
              <a:p>
                <a:r>
                  <a:rPr lang="en-US">
                    <a:noFill/>
                  </a:rPr>
                  <a:t> </a:t>
                </a:r>
              </a:p>
            </p:txBody>
          </p:sp>
        </mc:Fallback>
      </mc:AlternateContent>
      <p:pic>
        <p:nvPicPr>
          <p:cNvPr id="17" name="Image 0" descr="preencoded.png"/>
          <p:cNvPicPr>
            <a:picLocks noChangeAspect="1"/>
          </p:cNvPicPr>
          <p:nvPr/>
        </p:nvPicPr>
        <p:blipFill>
          <a:blip r:embed="rId4"/>
          <a:stretch>
            <a:fillRect/>
          </a:stretch>
        </p:blipFill>
        <p:spPr>
          <a:xfrm>
            <a:off x="0" y="-13103"/>
            <a:ext cx="14630400" cy="2107390"/>
          </a:xfrm>
          <a:prstGeom prst="rect">
            <a:avLst/>
          </a:prstGeom>
        </p:spPr>
      </p:pic>
      <mc:AlternateContent xmlns:mc="http://schemas.openxmlformats.org/markup-compatibility/2006" xmlns:a14="http://schemas.microsoft.com/office/drawing/2010/main">
        <mc:Choice Requires="a14">
          <p:sp>
            <p:nvSpPr>
              <p:cNvPr id="2" name="Rectangle 1"/>
              <p:cNvSpPr/>
              <p:nvPr/>
            </p:nvSpPr>
            <p:spPr>
              <a:xfrm>
                <a:off x="970844" y="5736390"/>
                <a:ext cx="11913884" cy="1618905"/>
              </a:xfrm>
              <a:prstGeom prst="rect">
                <a:avLst/>
              </a:prstGeom>
            </p:spPr>
            <p:txBody>
              <a:bodyPr wrap="square">
                <a:spAutoFit/>
              </a:bodyPr>
              <a:lstStyle/>
              <a:p>
                <a:pPr marL="285750" indent="-285750" algn="just">
                  <a:spcBef>
                    <a:spcPts val="600"/>
                  </a:spcBef>
                  <a:buFont typeface="Wingdings" panose="05000000000000000000" pitchFamily="2" charset="2"/>
                  <a:buChar char="v"/>
                  <a:tabLst>
                    <a:tab pos="5732145" algn="r"/>
                  </a:tabLst>
                </a:pPr>
                <a:r>
                  <a:rPr lang="en-US" sz="1750">
                    <a:solidFill>
                      <a:srgbClr val="404155"/>
                    </a:solidFill>
                    <a:latin typeface="Nobile" pitchFamily="34" charset="0"/>
                    <a:ea typeface="Nobile" pitchFamily="34" charset="-122"/>
                    <a:cs typeface="Nobile" pitchFamily="34" charset="-120"/>
                  </a:rPr>
                  <a:t>Nakon što svaki procesor izračuna svoju parcijalnu normu, slijedi globalna redukcija:	</a:t>
                </a:r>
              </a:p>
              <a:p>
                <a:pPr algn="just">
                  <a:spcBef>
                    <a:spcPts val="600"/>
                  </a:spcBef>
                  <a:tabLst>
                    <a:tab pos="5732145" algn="r"/>
                  </a:tabLst>
                </a:pPr>
                <a14:m>
                  <m:oMathPara xmlns:m="http://schemas.openxmlformats.org/officeDocument/2006/math">
                    <m:oMathParaPr>
                      <m:jc m:val="centerGroup"/>
                    </m:oMathParaPr>
                    <m:oMath xmlns:m="http://schemas.openxmlformats.org/officeDocument/2006/math">
                      <m:d>
                        <m:dPr>
                          <m:begChr m:val="‖"/>
                          <m:endChr m:val="‖"/>
                          <m:ctrlPr>
                            <a:rPr lang="en-US" sz="2100" i="1">
                              <a:solidFill>
                                <a:srgbClr val="404155"/>
                              </a:solidFill>
                              <a:latin typeface="Cambria Math" panose="02040503050406030204" pitchFamily="18" charset="0"/>
                              <a:ea typeface="Nobile" pitchFamily="34" charset="-122"/>
                              <a:cs typeface="Nobile" pitchFamily="34" charset="-120"/>
                            </a:rPr>
                          </m:ctrlPr>
                        </m:dPr>
                        <m:e>
                          <m:sSub>
                            <m:sSubPr>
                              <m:ctrlPr>
                                <a:rPr lang="en-US" sz="2100" i="1">
                                  <a:solidFill>
                                    <a:srgbClr val="404155"/>
                                  </a:solidFill>
                                  <a:latin typeface="Cambria Math" panose="02040503050406030204" pitchFamily="18" charset="0"/>
                                  <a:ea typeface="Nobile" pitchFamily="34" charset="-122"/>
                                  <a:cs typeface="Nobile" pitchFamily="34" charset="-120"/>
                                </a:rPr>
                              </m:ctrlPr>
                            </m:sSubPr>
                            <m:e>
                              <m:r>
                                <a:rPr lang="en-US" sz="2100">
                                  <a:solidFill>
                                    <a:srgbClr val="404155"/>
                                  </a:solidFill>
                                  <a:latin typeface="Cambria Math" panose="02040503050406030204" pitchFamily="18" charset="0"/>
                                  <a:ea typeface="Nobile" pitchFamily="34" charset="-122"/>
                                  <a:cs typeface="Nobile" pitchFamily="34" charset="-120"/>
                                </a:rPr>
                                <m:t>𝑦</m:t>
                              </m:r>
                            </m:e>
                            <m:sub>
                              <m:r>
                                <a:rPr lang="en-US" sz="2100">
                                  <a:solidFill>
                                    <a:srgbClr val="404155"/>
                                  </a:solidFill>
                                  <a:latin typeface="Cambria Math" panose="02040503050406030204" pitchFamily="18" charset="0"/>
                                  <a:ea typeface="Nobile" pitchFamily="34" charset="-122"/>
                                  <a:cs typeface="Nobile" pitchFamily="34" charset="-120"/>
                                </a:rPr>
                                <m:t>𝑘</m:t>
                              </m:r>
                              <m:r>
                                <a:rPr lang="en-US" sz="2100">
                                  <a:solidFill>
                                    <a:srgbClr val="404155"/>
                                  </a:solidFill>
                                  <a:latin typeface="Cambria Math" panose="02040503050406030204" pitchFamily="18" charset="0"/>
                                  <a:ea typeface="Nobile" pitchFamily="34" charset="-122"/>
                                  <a:cs typeface="Nobile" pitchFamily="34" charset="-120"/>
                                </a:rPr>
                                <m:t> </m:t>
                              </m:r>
                            </m:sub>
                          </m:sSub>
                        </m:e>
                      </m:d>
                      <m:r>
                        <a:rPr lang="en-US" sz="2100">
                          <a:solidFill>
                            <a:srgbClr val="404155"/>
                          </a:solidFill>
                          <a:latin typeface="Cambria Math" panose="02040503050406030204" pitchFamily="18" charset="0"/>
                          <a:ea typeface="Nobile" pitchFamily="34" charset="-122"/>
                          <a:cs typeface="Nobile" pitchFamily="34" charset="-120"/>
                        </a:rPr>
                        <m:t>= </m:t>
                      </m:r>
                      <m:rad>
                        <m:radPr>
                          <m:degHide m:val="on"/>
                          <m:ctrlPr>
                            <a:rPr lang="en-US" sz="2100" i="1">
                              <a:solidFill>
                                <a:srgbClr val="404155"/>
                              </a:solidFill>
                              <a:latin typeface="Cambria Math" panose="02040503050406030204" pitchFamily="18" charset="0"/>
                              <a:ea typeface="Nobile" pitchFamily="34" charset="-122"/>
                              <a:cs typeface="Nobile" pitchFamily="34" charset="-120"/>
                            </a:rPr>
                          </m:ctrlPr>
                        </m:radPr>
                        <m:deg/>
                        <m:e>
                          <m:nary>
                            <m:naryPr>
                              <m:chr m:val="∑"/>
                              <m:ctrlPr>
                                <a:rPr lang="en-US" sz="2100" i="1">
                                  <a:solidFill>
                                    <a:srgbClr val="404155"/>
                                  </a:solidFill>
                                  <a:latin typeface="Cambria Math" panose="02040503050406030204" pitchFamily="18" charset="0"/>
                                  <a:ea typeface="Nobile" pitchFamily="34" charset="-122"/>
                                  <a:cs typeface="Nobile" pitchFamily="34" charset="-120"/>
                                </a:rPr>
                              </m:ctrlPr>
                            </m:naryPr>
                            <m:sub>
                              <m:r>
                                <a:rPr lang="en-US" sz="2100">
                                  <a:solidFill>
                                    <a:srgbClr val="404155"/>
                                  </a:solidFill>
                                  <a:latin typeface="Cambria Math" panose="02040503050406030204" pitchFamily="18" charset="0"/>
                                  <a:ea typeface="Nobile" pitchFamily="34" charset="-122"/>
                                  <a:cs typeface="Nobile" pitchFamily="34" charset="-120"/>
                                </a:rPr>
                                <m:t>𝑖</m:t>
                              </m:r>
                              <m:r>
                                <a:rPr lang="en-US" sz="2100">
                                  <a:solidFill>
                                    <a:srgbClr val="404155"/>
                                  </a:solidFill>
                                  <a:latin typeface="Cambria Math" panose="02040503050406030204" pitchFamily="18" charset="0"/>
                                  <a:ea typeface="Nobile" pitchFamily="34" charset="-122"/>
                                  <a:cs typeface="Nobile" pitchFamily="34" charset="-120"/>
                                </a:rPr>
                                <m:t>=1</m:t>
                              </m:r>
                            </m:sub>
                            <m:sup>
                              <m:r>
                                <a:rPr lang="en-US" sz="2100">
                                  <a:solidFill>
                                    <a:srgbClr val="404155"/>
                                  </a:solidFill>
                                  <a:latin typeface="Cambria Math" panose="02040503050406030204" pitchFamily="18" charset="0"/>
                                  <a:ea typeface="Nobile" pitchFamily="34" charset="-122"/>
                                  <a:cs typeface="Nobile" pitchFamily="34" charset="-120"/>
                                </a:rPr>
                                <m:t>𝑝</m:t>
                              </m:r>
                            </m:sup>
                            <m:e>
                              <m:sSup>
                                <m:sSupPr>
                                  <m:ctrlPr>
                                    <a:rPr lang="en-US" sz="2100" i="1">
                                      <a:solidFill>
                                        <a:srgbClr val="404155"/>
                                      </a:solidFill>
                                      <a:latin typeface="Cambria Math" panose="02040503050406030204" pitchFamily="18" charset="0"/>
                                      <a:ea typeface="Nobile" pitchFamily="34" charset="-122"/>
                                      <a:cs typeface="Nobile" pitchFamily="34" charset="-120"/>
                                    </a:rPr>
                                  </m:ctrlPr>
                                </m:sSupPr>
                                <m:e>
                                  <m:d>
                                    <m:dPr>
                                      <m:begChr m:val="‖"/>
                                      <m:endChr m:val="‖"/>
                                      <m:ctrlPr>
                                        <a:rPr lang="en-US" sz="2100" i="1">
                                          <a:solidFill>
                                            <a:srgbClr val="404155"/>
                                          </a:solidFill>
                                          <a:latin typeface="Cambria Math" panose="02040503050406030204" pitchFamily="18" charset="0"/>
                                          <a:ea typeface="Nobile" pitchFamily="34" charset="-122"/>
                                          <a:cs typeface="Nobile" pitchFamily="34" charset="-120"/>
                                        </a:rPr>
                                      </m:ctrlPr>
                                    </m:dPr>
                                    <m:e>
                                      <m:sSub>
                                        <m:sSubPr>
                                          <m:ctrlPr>
                                            <a:rPr lang="en-US" sz="2100" i="1">
                                              <a:solidFill>
                                                <a:srgbClr val="404155"/>
                                              </a:solidFill>
                                              <a:latin typeface="Cambria Math" panose="02040503050406030204" pitchFamily="18" charset="0"/>
                                              <a:ea typeface="Nobile" pitchFamily="34" charset="-122"/>
                                              <a:cs typeface="Nobile" pitchFamily="34" charset="-120"/>
                                            </a:rPr>
                                          </m:ctrlPr>
                                        </m:sSubPr>
                                        <m:e>
                                          <m:r>
                                            <a:rPr lang="en-US" sz="2100">
                                              <a:solidFill>
                                                <a:srgbClr val="404155"/>
                                              </a:solidFill>
                                              <a:latin typeface="Cambria Math" panose="02040503050406030204" pitchFamily="18" charset="0"/>
                                              <a:ea typeface="Nobile" pitchFamily="34" charset="-122"/>
                                              <a:cs typeface="Nobile" pitchFamily="34" charset="-120"/>
                                            </a:rPr>
                                            <m:t>𝑦</m:t>
                                          </m:r>
                                        </m:e>
                                        <m:sub>
                                          <m:r>
                                            <a:rPr lang="en-US" sz="2100">
                                              <a:solidFill>
                                                <a:srgbClr val="404155"/>
                                              </a:solidFill>
                                              <a:latin typeface="Cambria Math" panose="02040503050406030204" pitchFamily="18" charset="0"/>
                                              <a:ea typeface="Nobile" pitchFamily="34" charset="-122"/>
                                              <a:cs typeface="Nobile" pitchFamily="34" charset="-120"/>
                                            </a:rPr>
                                            <m:t>𝑘</m:t>
                                          </m:r>
                                          <m:r>
                                            <a:rPr lang="en-US" sz="2100">
                                              <a:solidFill>
                                                <a:srgbClr val="404155"/>
                                              </a:solidFill>
                                              <a:latin typeface="Cambria Math" panose="02040503050406030204" pitchFamily="18" charset="0"/>
                                              <a:ea typeface="Nobile" pitchFamily="34" charset="-122"/>
                                              <a:cs typeface="Nobile" pitchFamily="34" charset="-120"/>
                                            </a:rPr>
                                            <m:t>,</m:t>
                                          </m:r>
                                          <m:r>
                                            <a:rPr lang="en-US" sz="2100">
                                              <a:solidFill>
                                                <a:srgbClr val="404155"/>
                                              </a:solidFill>
                                              <a:latin typeface="Cambria Math" panose="02040503050406030204" pitchFamily="18" charset="0"/>
                                              <a:ea typeface="Nobile" pitchFamily="34" charset="-122"/>
                                              <a:cs typeface="Nobile" pitchFamily="34" charset="-120"/>
                                            </a:rPr>
                                            <m:t>𝑖</m:t>
                                          </m:r>
                                        </m:sub>
                                      </m:sSub>
                                    </m:e>
                                  </m:d>
                                </m:e>
                                <m:sup>
                                  <m:r>
                                    <a:rPr lang="en-US" sz="2100">
                                      <a:solidFill>
                                        <a:srgbClr val="404155"/>
                                      </a:solidFill>
                                      <a:latin typeface="Cambria Math" panose="02040503050406030204" pitchFamily="18" charset="0"/>
                                      <a:ea typeface="Nobile" pitchFamily="34" charset="-122"/>
                                      <a:cs typeface="Nobile" pitchFamily="34" charset="-120"/>
                                    </a:rPr>
                                    <m:t>2</m:t>
                                  </m:r>
                                </m:sup>
                              </m:sSup>
                            </m:e>
                          </m:nary>
                        </m:e>
                      </m:rad>
                    </m:oMath>
                  </m:oMathPara>
                </a14:m>
                <a:endParaRPr lang="en-US" sz="2100">
                  <a:solidFill>
                    <a:srgbClr val="404155"/>
                  </a:solidFill>
                  <a:latin typeface="Nobile" pitchFamily="34" charset="0"/>
                  <a:ea typeface="Nobile" pitchFamily="34" charset="-122"/>
                  <a:cs typeface="Nobile" pitchFamily="34" charset="-120"/>
                </a:endParaRPr>
              </a:p>
            </p:txBody>
          </p:sp>
        </mc:Choice>
        <mc:Fallback xmlns="">
          <p:sp>
            <p:nvSpPr>
              <p:cNvPr id="2" name="Rectangle 1"/>
              <p:cNvSpPr>
                <a:spLocks noRot="1" noChangeAspect="1" noMove="1" noResize="1" noEditPoints="1" noAdjustHandles="1" noChangeArrowheads="1" noChangeShapeType="1" noTextEdit="1"/>
              </p:cNvSpPr>
              <p:nvPr/>
            </p:nvSpPr>
            <p:spPr>
              <a:xfrm>
                <a:off x="970844" y="5736390"/>
                <a:ext cx="11913884" cy="1618905"/>
              </a:xfrm>
              <a:prstGeom prst="rect">
                <a:avLst/>
              </a:prstGeom>
              <a:blipFill rotWithShape="0">
                <a:blip r:embed="rId5"/>
                <a:stretch>
                  <a:fillRect l="-256" t="-1128"/>
                </a:stretch>
              </a:blipFill>
            </p:spPr>
            <p:txBody>
              <a:bodyPr/>
              <a:lstStyle/>
              <a:p>
                <a:r>
                  <a:rPr lang="en-US">
                    <a:noFill/>
                  </a:rPr>
                  <a:t> </a:t>
                </a:r>
              </a:p>
            </p:txBody>
          </p:sp>
        </mc:Fallback>
      </mc:AlternateContent>
      <p:sp>
        <p:nvSpPr>
          <p:cNvPr id="5" name="Rectangle 4"/>
          <p:cNvSpPr/>
          <p:nvPr/>
        </p:nvSpPr>
        <p:spPr>
          <a:xfrm>
            <a:off x="1230382" y="7306959"/>
            <a:ext cx="12688711" cy="361637"/>
          </a:xfrm>
          <a:prstGeom prst="rect">
            <a:avLst/>
          </a:prstGeom>
        </p:spPr>
        <p:txBody>
          <a:bodyPr wrap="square">
            <a:spAutoFit/>
          </a:bodyPr>
          <a:lstStyle/>
          <a:p>
            <a:r>
              <a:rPr lang="en-US" sz="1750">
                <a:solidFill>
                  <a:srgbClr val="404155"/>
                </a:solidFill>
                <a:latin typeface="Nobile" pitchFamily="34" charset="0"/>
                <a:ea typeface="Nobile" pitchFamily="34" charset="-122"/>
                <a:cs typeface="Nobile" pitchFamily="34" charset="-120"/>
              </a:rPr>
              <a:t>Za ovaj korak neophodna je međusobna komunikacija (npr. </a:t>
            </a:r>
            <a:r>
              <a:rPr lang="en-US" sz="1750" smtClean="0">
                <a:solidFill>
                  <a:srgbClr val="404155"/>
                </a:solidFill>
                <a:latin typeface="Nobile" pitchFamily="34" charset="0"/>
                <a:ea typeface="Nobile" pitchFamily="34" charset="-122"/>
                <a:cs typeface="Nobile" pitchFamily="34" charset="-120"/>
              </a:rPr>
              <a:t>MPI</a:t>
            </a:r>
            <a:r>
              <a:rPr lang="sr-Latn-ME" sz="1750" smtClean="0">
                <a:solidFill>
                  <a:srgbClr val="404155"/>
                </a:solidFill>
                <a:latin typeface="Nobile" pitchFamily="34" charset="0"/>
                <a:ea typeface="Nobile" pitchFamily="34" charset="-122"/>
                <a:cs typeface="Nobile" pitchFamily="34" charset="-120"/>
              </a:rPr>
              <a:t>_</a:t>
            </a:r>
            <a:r>
              <a:rPr lang="en-US" sz="1750" smtClean="0">
                <a:solidFill>
                  <a:srgbClr val="404155"/>
                </a:solidFill>
                <a:latin typeface="Nobile" pitchFamily="34" charset="0"/>
                <a:ea typeface="Nobile" pitchFamily="34" charset="-122"/>
                <a:cs typeface="Nobile" pitchFamily="34" charset="-120"/>
              </a:rPr>
              <a:t>Allreduce </a:t>
            </a:r>
            <a:r>
              <a:rPr lang="en-US" sz="1750">
                <a:solidFill>
                  <a:srgbClr val="404155"/>
                </a:solidFill>
                <a:latin typeface="Nobile" pitchFamily="34" charset="0"/>
                <a:ea typeface="Nobile" pitchFamily="34" charset="-122"/>
                <a:cs typeface="Nobile" pitchFamily="34" charset="-120"/>
              </a:rPr>
              <a:t>operacija ako koristimo MPI biblioteku)</a:t>
            </a:r>
          </a:p>
        </p:txBody>
      </p:sp>
    </p:spTree>
    <p:extLst>
      <p:ext uri="{BB962C8B-B14F-4D97-AF65-F5344CB8AC3E}">
        <p14:creationId xmlns:p14="http://schemas.microsoft.com/office/powerpoint/2010/main" val="293977155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064001" y="2559465"/>
            <a:ext cx="7021474" cy="777136"/>
          </a:xfrm>
          <a:prstGeom prst="rect">
            <a:avLst/>
          </a:prstGeom>
          <a:noFill/>
        </p:spPr>
        <p:txBody>
          <a:bodyPr wrap="none" rtlCol="0">
            <a:spAutoFit/>
          </a:bodyPr>
          <a:lstStyle/>
          <a:p>
            <a:r>
              <a:rPr lang="sr-Latn-ME" sz="4450">
                <a:solidFill>
                  <a:srgbClr val="1B1B27"/>
                </a:solidFill>
                <a:latin typeface="Corben" pitchFamily="34" charset="0"/>
                <a:ea typeface="Corben" pitchFamily="34" charset="-122"/>
                <a:cs typeface="Corben" pitchFamily="34" charset="-120"/>
              </a:rPr>
              <a:t>Paralelna implementacija</a:t>
            </a:r>
            <a:endParaRPr lang="en-US" sz="4450">
              <a:solidFill>
                <a:srgbClr val="1B1B27"/>
              </a:solidFill>
              <a:latin typeface="Corben" pitchFamily="34" charset="0"/>
              <a:ea typeface="Corben" pitchFamily="34" charset="-122"/>
              <a:cs typeface="Corben" pitchFamily="34" charset="-120"/>
            </a:endParaRPr>
          </a:p>
        </p:txBody>
      </p:sp>
      <p:sp>
        <p:nvSpPr>
          <p:cNvPr id="4" name="Rectangle 3"/>
          <p:cNvSpPr/>
          <p:nvPr/>
        </p:nvSpPr>
        <p:spPr>
          <a:xfrm>
            <a:off x="12884728" y="7668596"/>
            <a:ext cx="1745673" cy="467591"/>
          </a:xfrm>
          <a:prstGeom prst="rect">
            <a:avLst/>
          </a:prstGeom>
          <a:solidFill>
            <a:srgbClr val="F8F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Image 0" descr="preencoded.png"/>
          <p:cNvPicPr>
            <a:picLocks noChangeAspect="1"/>
          </p:cNvPicPr>
          <p:nvPr/>
        </p:nvPicPr>
        <p:blipFill>
          <a:blip r:embed="rId3"/>
          <a:stretch>
            <a:fillRect/>
          </a:stretch>
        </p:blipFill>
        <p:spPr>
          <a:xfrm>
            <a:off x="0" y="-13103"/>
            <a:ext cx="14630400" cy="2107390"/>
          </a:xfrm>
          <a:prstGeom prst="rect">
            <a:avLst/>
          </a:prstGeom>
        </p:spPr>
      </p:pic>
      <mc:AlternateContent xmlns:mc="http://schemas.openxmlformats.org/markup-compatibility/2006" xmlns:a14="http://schemas.microsoft.com/office/drawing/2010/main">
        <mc:Choice Requires="a14">
          <p:sp>
            <p:nvSpPr>
              <p:cNvPr id="6" name="TextBox 5"/>
              <p:cNvSpPr txBox="1"/>
              <p:nvPr/>
            </p:nvSpPr>
            <p:spPr>
              <a:xfrm>
                <a:off x="1332089" y="4233333"/>
                <a:ext cx="9432390" cy="1178015"/>
              </a:xfrm>
              <a:prstGeom prst="rect">
                <a:avLst/>
              </a:prstGeom>
              <a:noFill/>
            </p:spPr>
            <p:txBody>
              <a:bodyPr wrap="none" rtlCol="0">
                <a:spAutoFit/>
              </a:bodyPr>
              <a:lstStyle/>
              <a:p>
                <a:pPr marL="285750" indent="-285750">
                  <a:buFont typeface="Wingdings" panose="05000000000000000000" pitchFamily="2" charset="2"/>
                  <a:buChar char="v"/>
                </a:pPr>
                <a:r>
                  <a:rPr lang="en-US" sz="1750">
                    <a:solidFill>
                      <a:srgbClr val="404155"/>
                    </a:solidFill>
                    <a:latin typeface="Nobile" pitchFamily="34" charset="0"/>
                    <a:ea typeface="Nobile" pitchFamily="34" charset="-122"/>
                    <a:cs typeface="Nobile" pitchFamily="34" charset="-120"/>
                  </a:rPr>
                  <a:t>Zatim svaki procesor normalizuje svoj dio vektora lokalno koristeći globalnu normu:</a:t>
                </a:r>
              </a:p>
              <a:p>
                <a:r>
                  <a:rPr lang="sr-Latn-ME" sz="2100" smtClean="0">
                    <a:solidFill>
                      <a:srgbClr val="404155"/>
                    </a:solidFill>
                    <a:ea typeface="Nobile" pitchFamily="34" charset="-122"/>
                    <a:cs typeface="Nobile" pitchFamily="34" charset="-120"/>
                  </a:rPr>
                  <a:t>					</a:t>
                </a:r>
                <a14:m>
                  <m:oMath xmlns:m="http://schemas.openxmlformats.org/officeDocument/2006/math">
                    <m:sSub>
                      <m:sSubPr>
                        <m:ctrlPr>
                          <a:rPr lang="en-US" sz="2100" i="1">
                            <a:solidFill>
                              <a:srgbClr val="404155"/>
                            </a:solidFill>
                            <a:latin typeface="Cambria Math" panose="02040503050406030204" pitchFamily="18" charset="0"/>
                            <a:ea typeface="Nobile" pitchFamily="34" charset="-122"/>
                            <a:cs typeface="Nobile" pitchFamily="34" charset="-120"/>
                          </a:rPr>
                        </m:ctrlPr>
                      </m:sSubPr>
                      <m:e>
                        <m:r>
                          <a:rPr lang="en-US" sz="2100">
                            <a:solidFill>
                              <a:srgbClr val="404155"/>
                            </a:solidFill>
                            <a:latin typeface="Cambria Math" panose="02040503050406030204" pitchFamily="18" charset="0"/>
                            <a:ea typeface="Nobile" pitchFamily="34" charset="-122"/>
                            <a:cs typeface="Nobile" pitchFamily="34" charset="-120"/>
                          </a:rPr>
                          <m:t>𝑏</m:t>
                        </m:r>
                      </m:e>
                      <m:sub>
                        <m:r>
                          <a:rPr lang="en-US" sz="2100">
                            <a:solidFill>
                              <a:srgbClr val="404155"/>
                            </a:solidFill>
                            <a:latin typeface="Cambria Math" panose="02040503050406030204" pitchFamily="18" charset="0"/>
                            <a:ea typeface="Nobile" pitchFamily="34" charset="-122"/>
                            <a:cs typeface="Nobile" pitchFamily="34" charset="-120"/>
                          </a:rPr>
                          <m:t>𝑘</m:t>
                        </m:r>
                        <m:r>
                          <a:rPr lang="en-US" sz="2100">
                            <a:solidFill>
                              <a:srgbClr val="404155"/>
                            </a:solidFill>
                            <a:latin typeface="Cambria Math" panose="02040503050406030204" pitchFamily="18" charset="0"/>
                            <a:ea typeface="Nobile" pitchFamily="34" charset="-122"/>
                            <a:cs typeface="Nobile" pitchFamily="34" charset="-120"/>
                          </a:rPr>
                          <m:t>+1,</m:t>
                        </m:r>
                        <m:r>
                          <a:rPr lang="en-US" sz="2100">
                            <a:solidFill>
                              <a:srgbClr val="404155"/>
                            </a:solidFill>
                            <a:latin typeface="Cambria Math" panose="02040503050406030204" pitchFamily="18" charset="0"/>
                            <a:ea typeface="Nobile" pitchFamily="34" charset="-122"/>
                            <a:cs typeface="Nobile" pitchFamily="34" charset="-120"/>
                          </a:rPr>
                          <m:t>𝑖</m:t>
                        </m:r>
                      </m:sub>
                    </m:sSub>
                    <m:r>
                      <a:rPr lang="en-US" sz="2100">
                        <a:solidFill>
                          <a:srgbClr val="404155"/>
                        </a:solidFill>
                        <a:latin typeface="Cambria Math" panose="02040503050406030204" pitchFamily="18" charset="0"/>
                        <a:ea typeface="Nobile" pitchFamily="34" charset="-122"/>
                        <a:cs typeface="Nobile" pitchFamily="34" charset="-120"/>
                      </a:rPr>
                      <m:t>=</m:t>
                    </m:r>
                    <m:f>
                      <m:fPr>
                        <m:ctrlPr>
                          <a:rPr lang="en-US" sz="2100" i="1">
                            <a:solidFill>
                              <a:srgbClr val="404155"/>
                            </a:solidFill>
                            <a:latin typeface="Cambria Math" panose="02040503050406030204" pitchFamily="18" charset="0"/>
                            <a:ea typeface="Nobile" pitchFamily="34" charset="-122"/>
                            <a:cs typeface="Nobile" pitchFamily="34" charset="-120"/>
                          </a:rPr>
                        </m:ctrlPr>
                      </m:fPr>
                      <m:num>
                        <m:sSub>
                          <m:sSubPr>
                            <m:ctrlPr>
                              <a:rPr lang="en-US" sz="2100" i="1">
                                <a:solidFill>
                                  <a:srgbClr val="404155"/>
                                </a:solidFill>
                                <a:latin typeface="Cambria Math" panose="02040503050406030204" pitchFamily="18" charset="0"/>
                                <a:ea typeface="Nobile" pitchFamily="34" charset="-122"/>
                                <a:cs typeface="Nobile" pitchFamily="34" charset="-120"/>
                              </a:rPr>
                            </m:ctrlPr>
                          </m:sSubPr>
                          <m:e>
                            <m:r>
                              <a:rPr lang="en-US" sz="2100">
                                <a:solidFill>
                                  <a:srgbClr val="404155"/>
                                </a:solidFill>
                                <a:latin typeface="Cambria Math" panose="02040503050406030204" pitchFamily="18" charset="0"/>
                                <a:ea typeface="Nobile" pitchFamily="34" charset="-122"/>
                                <a:cs typeface="Nobile" pitchFamily="34" charset="-120"/>
                              </a:rPr>
                              <m:t>𝑦</m:t>
                            </m:r>
                          </m:e>
                          <m:sub>
                            <m:r>
                              <a:rPr lang="en-US" sz="2100">
                                <a:solidFill>
                                  <a:srgbClr val="404155"/>
                                </a:solidFill>
                                <a:latin typeface="Cambria Math" panose="02040503050406030204" pitchFamily="18" charset="0"/>
                                <a:ea typeface="Nobile" pitchFamily="34" charset="-122"/>
                                <a:cs typeface="Nobile" pitchFamily="34" charset="-120"/>
                              </a:rPr>
                              <m:t>𝑘</m:t>
                            </m:r>
                            <m:r>
                              <a:rPr lang="en-US" sz="2100">
                                <a:solidFill>
                                  <a:srgbClr val="404155"/>
                                </a:solidFill>
                                <a:latin typeface="Cambria Math" panose="02040503050406030204" pitchFamily="18" charset="0"/>
                                <a:ea typeface="Nobile" pitchFamily="34" charset="-122"/>
                                <a:cs typeface="Nobile" pitchFamily="34" charset="-120"/>
                              </a:rPr>
                              <m:t>,</m:t>
                            </m:r>
                            <m:r>
                              <a:rPr lang="en-US" sz="2100">
                                <a:solidFill>
                                  <a:srgbClr val="404155"/>
                                </a:solidFill>
                                <a:latin typeface="Cambria Math" panose="02040503050406030204" pitchFamily="18" charset="0"/>
                                <a:ea typeface="Nobile" pitchFamily="34" charset="-122"/>
                                <a:cs typeface="Nobile" pitchFamily="34" charset="-120"/>
                              </a:rPr>
                              <m:t>𝑖</m:t>
                            </m:r>
                          </m:sub>
                        </m:sSub>
                      </m:num>
                      <m:den>
                        <m:d>
                          <m:dPr>
                            <m:begChr m:val="‖"/>
                            <m:endChr m:val="‖"/>
                            <m:ctrlPr>
                              <a:rPr lang="en-US" sz="2100" i="1">
                                <a:solidFill>
                                  <a:srgbClr val="404155"/>
                                </a:solidFill>
                                <a:latin typeface="Cambria Math" panose="02040503050406030204" pitchFamily="18" charset="0"/>
                                <a:ea typeface="Nobile" pitchFamily="34" charset="-122"/>
                                <a:cs typeface="Nobile" pitchFamily="34" charset="-120"/>
                              </a:rPr>
                            </m:ctrlPr>
                          </m:dPr>
                          <m:e>
                            <m:sSub>
                              <m:sSubPr>
                                <m:ctrlPr>
                                  <a:rPr lang="en-US" sz="2100" i="1">
                                    <a:solidFill>
                                      <a:srgbClr val="404155"/>
                                    </a:solidFill>
                                    <a:latin typeface="Cambria Math" panose="02040503050406030204" pitchFamily="18" charset="0"/>
                                    <a:ea typeface="Nobile" pitchFamily="34" charset="-122"/>
                                    <a:cs typeface="Nobile" pitchFamily="34" charset="-120"/>
                                  </a:rPr>
                                </m:ctrlPr>
                              </m:sSubPr>
                              <m:e>
                                <m:r>
                                  <a:rPr lang="en-US" sz="2100">
                                    <a:solidFill>
                                      <a:srgbClr val="404155"/>
                                    </a:solidFill>
                                    <a:latin typeface="Cambria Math" panose="02040503050406030204" pitchFamily="18" charset="0"/>
                                    <a:ea typeface="Nobile" pitchFamily="34" charset="-122"/>
                                    <a:cs typeface="Nobile" pitchFamily="34" charset="-120"/>
                                  </a:rPr>
                                  <m:t>𝑦</m:t>
                                </m:r>
                              </m:e>
                              <m:sub>
                                <m:r>
                                  <a:rPr lang="en-US" sz="2100">
                                    <a:solidFill>
                                      <a:srgbClr val="404155"/>
                                    </a:solidFill>
                                    <a:latin typeface="Cambria Math" panose="02040503050406030204" pitchFamily="18" charset="0"/>
                                    <a:ea typeface="Nobile" pitchFamily="34" charset="-122"/>
                                    <a:cs typeface="Nobile" pitchFamily="34" charset="-120"/>
                                  </a:rPr>
                                  <m:t>𝑘</m:t>
                                </m:r>
                              </m:sub>
                            </m:sSub>
                          </m:e>
                        </m:d>
                      </m:den>
                    </m:f>
                  </m:oMath>
                </a14:m>
                <a:endParaRPr lang="en-US" sz="2100">
                  <a:solidFill>
                    <a:srgbClr val="404155"/>
                  </a:solidFill>
                  <a:latin typeface="Nobile" pitchFamily="34" charset="0"/>
                  <a:ea typeface="Nobile" pitchFamily="34" charset="-122"/>
                  <a:cs typeface="Nobile" pitchFamily="34" charset="-120"/>
                </a:endParaRPr>
              </a:p>
              <a:p>
                <a:endParaRPr lang="en-US" b="1"/>
              </a:p>
            </p:txBody>
          </p:sp>
        </mc:Choice>
        <mc:Fallback xmlns="">
          <p:sp>
            <p:nvSpPr>
              <p:cNvPr id="6" name="TextBox 5"/>
              <p:cNvSpPr txBox="1">
                <a:spLocks noRot="1" noChangeAspect="1" noMove="1" noResize="1" noEditPoints="1" noAdjustHandles="1" noChangeArrowheads="1" noChangeShapeType="1" noTextEdit="1"/>
              </p:cNvSpPr>
              <p:nvPr/>
            </p:nvSpPr>
            <p:spPr>
              <a:xfrm>
                <a:off x="1332089" y="4233333"/>
                <a:ext cx="9432390" cy="1178015"/>
              </a:xfrm>
              <a:prstGeom prst="rect">
                <a:avLst/>
              </a:prstGeom>
              <a:blipFill rotWithShape="0">
                <a:blip r:embed="rId4"/>
                <a:stretch>
                  <a:fillRect l="-388" t="-103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Rectangle 6"/>
              <p:cNvSpPr/>
              <p:nvPr/>
            </p:nvSpPr>
            <p:spPr>
              <a:xfrm>
                <a:off x="1332089" y="5781512"/>
                <a:ext cx="11351184" cy="798488"/>
              </a:xfrm>
              <a:prstGeom prst="rect">
                <a:avLst/>
              </a:prstGeom>
            </p:spPr>
            <p:txBody>
              <a:bodyPr wrap="none">
                <a:spAutoFit/>
              </a:bodyPr>
              <a:lstStyle/>
              <a:p>
                <a:pPr marL="285750" indent="-285750">
                  <a:buFont typeface="Wingdings" panose="05000000000000000000" pitchFamily="2" charset="2"/>
                  <a:buChar char="v"/>
                </a:pPr>
                <a:r>
                  <a:rPr lang="en-US" sz="1750">
                    <a:solidFill>
                      <a:srgbClr val="404155"/>
                    </a:solidFill>
                    <a:latin typeface="Nobile" pitchFamily="34" charset="0"/>
                    <a:ea typeface="Nobile" pitchFamily="34" charset="-122"/>
                    <a:cs typeface="Nobile" pitchFamily="34" charset="-120"/>
                  </a:rPr>
                  <a:t>Nakon toga se vrši provjera kriterijuma konvergencije.</a:t>
                </a:r>
                <a:r>
                  <a:rPr lang="en-US" sz="1600"/>
                  <a:t> </a:t>
                </a:r>
                <a:r>
                  <a:rPr lang="en-US" sz="1750">
                    <a:solidFill>
                      <a:srgbClr val="404155"/>
                    </a:solidFill>
                    <a:latin typeface="Nobile" pitchFamily="34" charset="0"/>
                    <a:ea typeface="Nobile" pitchFamily="34" charset="-122"/>
                    <a:cs typeface="Nobile" pitchFamily="34" charset="-120"/>
                  </a:rPr>
                  <a:t>Svaki procesor računa lokalnu razliku vektora: </a:t>
                </a:r>
                <a:endParaRPr lang="sr-Latn-ME" sz="1750" smtClean="0">
                  <a:solidFill>
                    <a:srgbClr val="404155"/>
                  </a:solidFill>
                  <a:latin typeface="Nobile" pitchFamily="34" charset="0"/>
                  <a:ea typeface="Nobile" pitchFamily="34" charset="-122"/>
                  <a:cs typeface="Nobile" pitchFamily="34" charset="-120"/>
                </a:endParaRPr>
              </a:p>
              <a:p>
                <a:r>
                  <a:rPr lang="sr-Latn-ME" sz="1750">
                    <a:solidFill>
                      <a:srgbClr val="404155"/>
                    </a:solidFill>
                    <a:latin typeface="Nobile" pitchFamily="34" charset="0"/>
                    <a:ea typeface="Nobile" pitchFamily="34" charset="-122"/>
                    <a:cs typeface="Nobile" pitchFamily="34" charset="-120"/>
                  </a:rPr>
                  <a:t>	</a:t>
                </a:r>
                <a:r>
                  <a:rPr lang="sr-Latn-ME" sz="1750" smtClean="0">
                    <a:solidFill>
                      <a:srgbClr val="404155"/>
                    </a:solidFill>
                    <a:latin typeface="Nobile" pitchFamily="34" charset="0"/>
                    <a:ea typeface="Nobile" pitchFamily="34" charset="-122"/>
                    <a:cs typeface="Nobile" pitchFamily="34" charset="-120"/>
                  </a:rPr>
                  <a:t>				</a:t>
                </a:r>
                <a14:m>
                  <m:oMath xmlns:m="http://schemas.openxmlformats.org/officeDocument/2006/math">
                    <m:sSup>
                      <m:sSupPr>
                        <m:ctrlPr>
                          <a:rPr lang="en-US" sz="2100" i="1">
                            <a:solidFill>
                              <a:srgbClr val="404155"/>
                            </a:solidFill>
                            <a:latin typeface="Cambria Math" panose="02040503050406030204" pitchFamily="18" charset="0"/>
                            <a:ea typeface="Nobile" pitchFamily="34" charset="-122"/>
                            <a:cs typeface="Nobile" pitchFamily="34" charset="-120"/>
                          </a:rPr>
                        </m:ctrlPr>
                      </m:sSupPr>
                      <m:e>
                        <m:d>
                          <m:dPr>
                            <m:begChr m:val="‖"/>
                            <m:endChr m:val="‖"/>
                            <m:ctrlPr>
                              <a:rPr lang="en-US" sz="2100" i="1">
                                <a:solidFill>
                                  <a:srgbClr val="404155"/>
                                </a:solidFill>
                                <a:latin typeface="Cambria Math" panose="02040503050406030204" pitchFamily="18" charset="0"/>
                                <a:ea typeface="Nobile" pitchFamily="34" charset="-122"/>
                                <a:cs typeface="Nobile" pitchFamily="34" charset="-120"/>
                              </a:rPr>
                            </m:ctrlPr>
                          </m:dPr>
                          <m:e>
                            <m:sSub>
                              <m:sSubPr>
                                <m:ctrlPr>
                                  <a:rPr lang="en-US" sz="2100" i="1">
                                    <a:solidFill>
                                      <a:srgbClr val="404155"/>
                                    </a:solidFill>
                                    <a:latin typeface="Cambria Math" panose="02040503050406030204" pitchFamily="18" charset="0"/>
                                    <a:ea typeface="Nobile" pitchFamily="34" charset="-122"/>
                                    <a:cs typeface="Nobile" pitchFamily="34" charset="-120"/>
                                  </a:rPr>
                                </m:ctrlPr>
                              </m:sSubPr>
                              <m:e>
                                <m:r>
                                  <a:rPr lang="en-US" sz="2100">
                                    <a:solidFill>
                                      <a:srgbClr val="404155"/>
                                    </a:solidFill>
                                    <a:latin typeface="Cambria Math" panose="02040503050406030204" pitchFamily="18" charset="0"/>
                                    <a:ea typeface="Nobile" pitchFamily="34" charset="-122"/>
                                    <a:cs typeface="Nobile" pitchFamily="34" charset="-120"/>
                                  </a:rPr>
                                  <m:t>𝑏</m:t>
                                </m:r>
                              </m:e>
                              <m:sub>
                                <m:r>
                                  <a:rPr lang="en-US" sz="2100">
                                    <a:solidFill>
                                      <a:srgbClr val="404155"/>
                                    </a:solidFill>
                                    <a:latin typeface="Cambria Math" panose="02040503050406030204" pitchFamily="18" charset="0"/>
                                    <a:ea typeface="Nobile" pitchFamily="34" charset="-122"/>
                                    <a:cs typeface="Nobile" pitchFamily="34" charset="-120"/>
                                  </a:rPr>
                                  <m:t>𝑘</m:t>
                                </m:r>
                                <m:r>
                                  <a:rPr lang="en-US" sz="2100">
                                    <a:solidFill>
                                      <a:srgbClr val="404155"/>
                                    </a:solidFill>
                                    <a:latin typeface="Cambria Math" panose="02040503050406030204" pitchFamily="18" charset="0"/>
                                    <a:ea typeface="Nobile" pitchFamily="34" charset="-122"/>
                                    <a:cs typeface="Nobile" pitchFamily="34" charset="-120"/>
                                  </a:rPr>
                                  <m:t>+1,</m:t>
                                </m:r>
                                <m:r>
                                  <a:rPr lang="en-US" sz="2100">
                                    <a:solidFill>
                                      <a:srgbClr val="404155"/>
                                    </a:solidFill>
                                    <a:latin typeface="Cambria Math" panose="02040503050406030204" pitchFamily="18" charset="0"/>
                                    <a:ea typeface="Nobile" pitchFamily="34" charset="-122"/>
                                    <a:cs typeface="Nobile" pitchFamily="34" charset="-120"/>
                                  </a:rPr>
                                  <m:t>𝑖</m:t>
                                </m:r>
                              </m:sub>
                            </m:sSub>
                            <m:r>
                              <a:rPr lang="en-US" sz="2100">
                                <a:solidFill>
                                  <a:srgbClr val="404155"/>
                                </a:solidFill>
                                <a:latin typeface="Cambria Math" panose="02040503050406030204" pitchFamily="18" charset="0"/>
                                <a:ea typeface="Nobile" pitchFamily="34" charset="-122"/>
                                <a:cs typeface="Nobile" pitchFamily="34" charset="-120"/>
                              </a:rPr>
                              <m:t>− </m:t>
                            </m:r>
                            <m:sSub>
                              <m:sSubPr>
                                <m:ctrlPr>
                                  <a:rPr lang="en-US" sz="2100" i="1">
                                    <a:solidFill>
                                      <a:srgbClr val="404155"/>
                                    </a:solidFill>
                                    <a:latin typeface="Cambria Math" panose="02040503050406030204" pitchFamily="18" charset="0"/>
                                    <a:ea typeface="Nobile" pitchFamily="34" charset="-122"/>
                                    <a:cs typeface="Nobile" pitchFamily="34" charset="-120"/>
                                  </a:rPr>
                                </m:ctrlPr>
                              </m:sSubPr>
                              <m:e>
                                <m:r>
                                  <a:rPr lang="en-US" sz="2100">
                                    <a:solidFill>
                                      <a:srgbClr val="404155"/>
                                    </a:solidFill>
                                    <a:latin typeface="Cambria Math" panose="02040503050406030204" pitchFamily="18" charset="0"/>
                                    <a:ea typeface="Nobile" pitchFamily="34" charset="-122"/>
                                    <a:cs typeface="Nobile" pitchFamily="34" charset="-120"/>
                                  </a:rPr>
                                  <m:t>𝑏</m:t>
                                </m:r>
                              </m:e>
                              <m:sub>
                                <m:r>
                                  <a:rPr lang="en-US" sz="2100">
                                    <a:solidFill>
                                      <a:srgbClr val="404155"/>
                                    </a:solidFill>
                                    <a:latin typeface="Cambria Math" panose="02040503050406030204" pitchFamily="18" charset="0"/>
                                    <a:ea typeface="Nobile" pitchFamily="34" charset="-122"/>
                                    <a:cs typeface="Nobile" pitchFamily="34" charset="-120"/>
                                  </a:rPr>
                                  <m:t>𝑘</m:t>
                                </m:r>
                                <m:r>
                                  <a:rPr lang="en-US" sz="2100">
                                    <a:solidFill>
                                      <a:srgbClr val="404155"/>
                                    </a:solidFill>
                                    <a:latin typeface="Cambria Math" panose="02040503050406030204" pitchFamily="18" charset="0"/>
                                    <a:ea typeface="Nobile" pitchFamily="34" charset="-122"/>
                                    <a:cs typeface="Nobile" pitchFamily="34" charset="-120"/>
                                  </a:rPr>
                                  <m:t>,</m:t>
                                </m:r>
                                <m:r>
                                  <a:rPr lang="en-US" sz="2100">
                                    <a:solidFill>
                                      <a:srgbClr val="404155"/>
                                    </a:solidFill>
                                    <a:latin typeface="Cambria Math" panose="02040503050406030204" pitchFamily="18" charset="0"/>
                                    <a:ea typeface="Nobile" pitchFamily="34" charset="-122"/>
                                    <a:cs typeface="Nobile" pitchFamily="34" charset="-120"/>
                                  </a:rPr>
                                  <m:t>𝑖</m:t>
                                </m:r>
                              </m:sub>
                            </m:sSub>
                          </m:e>
                        </m:d>
                      </m:e>
                      <m:sup>
                        <m:r>
                          <a:rPr lang="en-US" sz="2100">
                            <a:solidFill>
                              <a:srgbClr val="404155"/>
                            </a:solidFill>
                            <a:latin typeface="Cambria Math" panose="02040503050406030204" pitchFamily="18" charset="0"/>
                            <a:ea typeface="Nobile" pitchFamily="34" charset="-122"/>
                            <a:cs typeface="Nobile" pitchFamily="34" charset="-120"/>
                          </a:rPr>
                          <m:t>2</m:t>
                        </m:r>
                      </m:sup>
                    </m:sSup>
                  </m:oMath>
                </a14:m>
                <a:endParaRPr lang="en-US" sz="2100">
                  <a:solidFill>
                    <a:srgbClr val="404155"/>
                  </a:solidFill>
                  <a:latin typeface="Nobile" pitchFamily="34" charset="0"/>
                  <a:ea typeface="Nobile" pitchFamily="34" charset="-122"/>
                  <a:cs typeface="Nobile" pitchFamily="34" charset="-120"/>
                </a:endParaRPr>
              </a:p>
            </p:txBody>
          </p:sp>
        </mc:Choice>
        <mc:Fallback xmlns="">
          <p:sp>
            <p:nvSpPr>
              <p:cNvPr id="7" name="Rectangle 6"/>
              <p:cNvSpPr>
                <a:spLocks noRot="1" noChangeAspect="1" noMove="1" noResize="1" noEditPoints="1" noAdjustHandles="1" noChangeArrowheads="1" noChangeShapeType="1" noTextEdit="1"/>
              </p:cNvSpPr>
              <p:nvPr/>
            </p:nvSpPr>
            <p:spPr>
              <a:xfrm>
                <a:off x="1332089" y="5781512"/>
                <a:ext cx="11351184" cy="798488"/>
              </a:xfrm>
              <a:prstGeom prst="rect">
                <a:avLst/>
              </a:prstGeom>
              <a:blipFill rotWithShape="0">
                <a:blip r:embed="rId5"/>
                <a:stretch>
                  <a:fillRect l="-322" t="-1527"/>
                </a:stretch>
              </a:blipFill>
            </p:spPr>
            <p:txBody>
              <a:bodyPr/>
              <a:lstStyle/>
              <a:p>
                <a:r>
                  <a:rPr lang="en-US">
                    <a:noFill/>
                  </a:rPr>
                  <a:t> </a:t>
                </a:r>
              </a:p>
            </p:txBody>
          </p:sp>
        </mc:Fallback>
      </mc:AlternateContent>
    </p:spTree>
    <p:extLst>
      <p:ext uri="{BB962C8B-B14F-4D97-AF65-F5344CB8AC3E}">
        <p14:creationId xmlns:p14="http://schemas.microsoft.com/office/powerpoint/2010/main" val="328756088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064001" y="2559465"/>
            <a:ext cx="7021474" cy="777136"/>
          </a:xfrm>
          <a:prstGeom prst="rect">
            <a:avLst/>
          </a:prstGeom>
          <a:noFill/>
        </p:spPr>
        <p:txBody>
          <a:bodyPr wrap="none" rtlCol="0">
            <a:spAutoFit/>
          </a:bodyPr>
          <a:lstStyle/>
          <a:p>
            <a:r>
              <a:rPr lang="sr-Latn-ME" sz="4450">
                <a:solidFill>
                  <a:srgbClr val="1B1B27"/>
                </a:solidFill>
                <a:latin typeface="Corben" pitchFamily="34" charset="0"/>
                <a:ea typeface="Corben" pitchFamily="34" charset="-122"/>
                <a:cs typeface="Corben" pitchFamily="34" charset="-120"/>
              </a:rPr>
              <a:t>Paralelna implementacija</a:t>
            </a:r>
            <a:endParaRPr lang="en-US" sz="4450">
              <a:solidFill>
                <a:srgbClr val="1B1B27"/>
              </a:solidFill>
              <a:latin typeface="Corben" pitchFamily="34" charset="0"/>
              <a:ea typeface="Corben" pitchFamily="34" charset="-122"/>
              <a:cs typeface="Corben" pitchFamily="34" charset="-120"/>
            </a:endParaRPr>
          </a:p>
        </p:txBody>
      </p:sp>
      <p:sp>
        <p:nvSpPr>
          <p:cNvPr id="4" name="Rectangle 3"/>
          <p:cNvSpPr/>
          <p:nvPr/>
        </p:nvSpPr>
        <p:spPr>
          <a:xfrm>
            <a:off x="12884728" y="7668596"/>
            <a:ext cx="1745673" cy="467591"/>
          </a:xfrm>
          <a:prstGeom prst="rect">
            <a:avLst/>
          </a:prstGeom>
          <a:solidFill>
            <a:srgbClr val="F8F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Image 0" descr="preencoded.png"/>
          <p:cNvPicPr>
            <a:picLocks noChangeAspect="1"/>
          </p:cNvPicPr>
          <p:nvPr/>
        </p:nvPicPr>
        <p:blipFill>
          <a:blip r:embed="rId3"/>
          <a:stretch>
            <a:fillRect/>
          </a:stretch>
        </p:blipFill>
        <p:spPr>
          <a:xfrm>
            <a:off x="0" y="-13103"/>
            <a:ext cx="14630400" cy="2107390"/>
          </a:xfrm>
          <a:prstGeom prst="rect">
            <a:avLst/>
          </a:prstGeom>
        </p:spPr>
      </p:pic>
      <mc:AlternateContent xmlns:mc="http://schemas.openxmlformats.org/markup-compatibility/2006" xmlns:a14="http://schemas.microsoft.com/office/drawing/2010/main">
        <mc:Choice Requires="a14">
          <p:sp>
            <p:nvSpPr>
              <p:cNvPr id="9" name="Rectangle 8"/>
              <p:cNvSpPr/>
              <p:nvPr/>
            </p:nvSpPr>
            <p:spPr>
              <a:xfrm>
                <a:off x="1339784" y="3537170"/>
                <a:ext cx="11650133" cy="1618905"/>
              </a:xfrm>
              <a:prstGeom prst="rect">
                <a:avLst/>
              </a:prstGeom>
            </p:spPr>
            <p:txBody>
              <a:bodyPr wrap="square">
                <a:spAutoFit/>
              </a:bodyPr>
              <a:lstStyle/>
              <a:p>
                <a:pPr marL="285750" indent="-285750" algn="just">
                  <a:spcBef>
                    <a:spcPts val="600"/>
                  </a:spcBef>
                  <a:buFont typeface="Wingdings" panose="05000000000000000000" pitchFamily="2" charset="2"/>
                  <a:buChar char="v"/>
                  <a:tabLst>
                    <a:tab pos="5732145" algn="r"/>
                  </a:tabLst>
                </a:pPr>
                <a:r>
                  <a:rPr lang="en-US" sz="1750">
                    <a:solidFill>
                      <a:srgbClr val="404155"/>
                    </a:solidFill>
                    <a:latin typeface="Nobile" pitchFamily="34" charset="0"/>
                    <a:ea typeface="Nobile" pitchFamily="34" charset="-122"/>
                    <a:cs typeface="Nobile" pitchFamily="34" charset="-120"/>
                  </a:rPr>
                  <a:t>Potom slijedi još jedna globalna redukcija za izračunavanje ukupne razlike:</a:t>
                </a:r>
              </a:p>
              <a:p>
                <a:pPr algn="just">
                  <a:spcBef>
                    <a:spcPts val="600"/>
                  </a:spcBef>
                  <a:tabLst>
                    <a:tab pos="5732145" algn="r"/>
                  </a:tabLst>
                </a:pPr>
                <a14:m>
                  <m:oMathPara xmlns:m="http://schemas.openxmlformats.org/officeDocument/2006/math">
                    <m:oMathParaPr>
                      <m:jc m:val="centerGroup"/>
                    </m:oMathParaPr>
                    <m:oMath xmlns:m="http://schemas.openxmlformats.org/officeDocument/2006/math">
                      <m:r>
                        <a:rPr lang="en-US" sz="2100">
                          <a:solidFill>
                            <a:srgbClr val="404155"/>
                          </a:solidFill>
                          <a:latin typeface="Cambria Math" panose="02040503050406030204" pitchFamily="18" charset="0"/>
                          <a:ea typeface="Nobile" pitchFamily="34" charset="-122"/>
                          <a:cs typeface="Nobile" pitchFamily="34" charset="-120"/>
                        </a:rPr>
                        <m:t>‖ </m:t>
                      </m:r>
                      <m:r>
                        <a:rPr lang="en-US" sz="2100">
                          <a:solidFill>
                            <a:srgbClr val="404155"/>
                          </a:solidFill>
                          <a:latin typeface="Cambria Math" panose="02040503050406030204" pitchFamily="18" charset="0"/>
                          <a:ea typeface="Nobile" pitchFamily="34" charset="-122"/>
                          <a:cs typeface="Nobile" pitchFamily="34" charset="-120"/>
                        </a:rPr>
                        <m:t>𝑏</m:t>
                      </m:r>
                      <m:sSub>
                        <m:sSubPr>
                          <m:ctrlPr>
                            <a:rPr lang="en-US" sz="2100" i="1">
                              <a:solidFill>
                                <a:srgbClr val="404155"/>
                              </a:solidFill>
                              <a:latin typeface="Cambria Math" panose="02040503050406030204" pitchFamily="18" charset="0"/>
                              <a:ea typeface="Nobile" pitchFamily="34" charset="-122"/>
                              <a:cs typeface="Nobile" pitchFamily="34" charset="-120"/>
                            </a:rPr>
                          </m:ctrlPr>
                        </m:sSubPr>
                        <m:e>
                          <m:r>
                            <a:rPr lang="en-US" sz="2100">
                              <a:solidFill>
                                <a:srgbClr val="404155"/>
                              </a:solidFill>
                              <a:latin typeface="Cambria Math" panose="02040503050406030204" pitchFamily="18" charset="0"/>
                              <a:ea typeface="Nobile" pitchFamily="34" charset="-122"/>
                              <a:cs typeface="Nobile" pitchFamily="34" charset="-120"/>
                            </a:rPr>
                            <m:t>­</m:t>
                          </m:r>
                        </m:e>
                        <m:sub>
                          <m:r>
                            <a:rPr lang="en-US" sz="2100">
                              <a:solidFill>
                                <a:srgbClr val="404155"/>
                              </a:solidFill>
                              <a:latin typeface="Cambria Math" panose="02040503050406030204" pitchFamily="18" charset="0"/>
                              <a:ea typeface="Nobile" pitchFamily="34" charset="-122"/>
                              <a:cs typeface="Nobile" pitchFamily="34" charset="-120"/>
                            </a:rPr>
                            <m:t>𝑘</m:t>
                          </m:r>
                          <m:r>
                            <a:rPr lang="en-US" sz="2100">
                              <a:solidFill>
                                <a:srgbClr val="404155"/>
                              </a:solidFill>
                              <a:latin typeface="Cambria Math" panose="02040503050406030204" pitchFamily="18" charset="0"/>
                              <a:ea typeface="Nobile" pitchFamily="34" charset="-122"/>
                              <a:cs typeface="Nobile" pitchFamily="34" charset="-120"/>
                            </a:rPr>
                            <m:t>+1</m:t>
                          </m:r>
                        </m:sub>
                      </m:sSub>
                      <m:r>
                        <a:rPr lang="en-US" sz="2100">
                          <a:solidFill>
                            <a:srgbClr val="404155"/>
                          </a:solidFill>
                          <a:latin typeface="Cambria Math" panose="02040503050406030204" pitchFamily="18" charset="0"/>
                          <a:ea typeface="Nobile" pitchFamily="34" charset="-122"/>
                          <a:cs typeface="Nobile" pitchFamily="34" charset="-120"/>
                        </a:rPr>
                        <m:t> −</m:t>
                      </m:r>
                      <m:sSub>
                        <m:sSubPr>
                          <m:ctrlPr>
                            <a:rPr lang="en-US" sz="2100" i="1">
                              <a:solidFill>
                                <a:srgbClr val="404155"/>
                              </a:solidFill>
                              <a:latin typeface="Cambria Math" panose="02040503050406030204" pitchFamily="18" charset="0"/>
                              <a:ea typeface="Nobile" pitchFamily="34" charset="-122"/>
                              <a:cs typeface="Nobile" pitchFamily="34" charset="-120"/>
                            </a:rPr>
                          </m:ctrlPr>
                        </m:sSubPr>
                        <m:e>
                          <m:r>
                            <a:rPr lang="en-US" sz="2100">
                              <a:solidFill>
                                <a:srgbClr val="404155"/>
                              </a:solidFill>
                              <a:latin typeface="Cambria Math" panose="02040503050406030204" pitchFamily="18" charset="0"/>
                              <a:ea typeface="Nobile" pitchFamily="34" charset="-122"/>
                              <a:cs typeface="Nobile" pitchFamily="34" charset="-120"/>
                            </a:rPr>
                            <m:t>𝑏</m:t>
                          </m:r>
                        </m:e>
                        <m:sub>
                          <m:r>
                            <a:rPr lang="en-US" sz="2100">
                              <a:solidFill>
                                <a:srgbClr val="404155"/>
                              </a:solidFill>
                              <a:latin typeface="Cambria Math" panose="02040503050406030204" pitchFamily="18" charset="0"/>
                              <a:ea typeface="Nobile" pitchFamily="34" charset="-122"/>
                              <a:cs typeface="Nobile" pitchFamily="34" charset="-120"/>
                            </a:rPr>
                            <m:t>𝑘</m:t>
                          </m:r>
                        </m:sub>
                      </m:sSub>
                      <m:r>
                        <a:rPr lang="en-US" sz="2100">
                          <a:solidFill>
                            <a:srgbClr val="404155"/>
                          </a:solidFill>
                          <a:latin typeface="Cambria Math" panose="02040503050406030204" pitchFamily="18" charset="0"/>
                          <a:ea typeface="Nobile" pitchFamily="34" charset="-122"/>
                          <a:cs typeface="Nobile" pitchFamily="34" charset="-120"/>
                        </a:rPr>
                        <m:t> ‖ =</m:t>
                      </m:r>
                      <m:rad>
                        <m:radPr>
                          <m:degHide m:val="on"/>
                          <m:ctrlPr>
                            <a:rPr lang="en-US" sz="2100" i="1">
                              <a:solidFill>
                                <a:srgbClr val="404155"/>
                              </a:solidFill>
                              <a:latin typeface="Cambria Math" panose="02040503050406030204" pitchFamily="18" charset="0"/>
                              <a:ea typeface="Nobile" pitchFamily="34" charset="-122"/>
                              <a:cs typeface="Nobile" pitchFamily="34" charset="-120"/>
                            </a:rPr>
                          </m:ctrlPr>
                        </m:radPr>
                        <m:deg/>
                        <m:e>
                          <m:nary>
                            <m:naryPr>
                              <m:chr m:val="∑"/>
                              <m:limLoc m:val="undOvr"/>
                              <m:ctrlPr>
                                <a:rPr lang="en-US" sz="2100" i="1">
                                  <a:solidFill>
                                    <a:srgbClr val="404155"/>
                                  </a:solidFill>
                                  <a:latin typeface="Cambria Math" panose="02040503050406030204" pitchFamily="18" charset="0"/>
                                  <a:ea typeface="Nobile" pitchFamily="34" charset="-122"/>
                                  <a:cs typeface="Nobile" pitchFamily="34" charset="-120"/>
                                </a:rPr>
                              </m:ctrlPr>
                            </m:naryPr>
                            <m:sub>
                              <m:r>
                                <a:rPr lang="en-US" sz="2100">
                                  <a:solidFill>
                                    <a:srgbClr val="404155"/>
                                  </a:solidFill>
                                  <a:latin typeface="Cambria Math" panose="02040503050406030204" pitchFamily="18" charset="0"/>
                                  <a:ea typeface="Nobile" pitchFamily="34" charset="-122"/>
                                  <a:cs typeface="Nobile" pitchFamily="34" charset="-120"/>
                                </a:rPr>
                                <m:t>𝑖</m:t>
                              </m:r>
                              <m:r>
                                <a:rPr lang="en-US" sz="2100">
                                  <a:solidFill>
                                    <a:srgbClr val="404155"/>
                                  </a:solidFill>
                                  <a:latin typeface="Cambria Math" panose="02040503050406030204" pitchFamily="18" charset="0"/>
                                  <a:ea typeface="Nobile" pitchFamily="34" charset="-122"/>
                                  <a:cs typeface="Nobile" pitchFamily="34" charset="-120"/>
                                </a:rPr>
                                <m:t>=1</m:t>
                              </m:r>
                            </m:sub>
                            <m:sup>
                              <m:r>
                                <a:rPr lang="en-US" sz="2100">
                                  <a:solidFill>
                                    <a:srgbClr val="404155"/>
                                  </a:solidFill>
                                  <a:latin typeface="Cambria Math" panose="02040503050406030204" pitchFamily="18" charset="0"/>
                                  <a:ea typeface="Nobile" pitchFamily="34" charset="-122"/>
                                  <a:cs typeface="Nobile" pitchFamily="34" charset="-120"/>
                                </a:rPr>
                                <m:t>𝑝</m:t>
                              </m:r>
                            </m:sup>
                            <m:e>
                              <m:sSup>
                                <m:sSupPr>
                                  <m:ctrlPr>
                                    <a:rPr lang="en-US" sz="2100" i="1">
                                      <a:solidFill>
                                        <a:srgbClr val="404155"/>
                                      </a:solidFill>
                                      <a:latin typeface="Cambria Math" panose="02040503050406030204" pitchFamily="18" charset="0"/>
                                      <a:ea typeface="Nobile" pitchFamily="34" charset="-122"/>
                                      <a:cs typeface="Nobile" pitchFamily="34" charset="-120"/>
                                    </a:rPr>
                                  </m:ctrlPr>
                                </m:sSupPr>
                                <m:e>
                                  <m:d>
                                    <m:dPr>
                                      <m:begChr m:val="‖"/>
                                      <m:endChr m:val="‖"/>
                                      <m:ctrlPr>
                                        <a:rPr lang="en-US" sz="2100" i="1">
                                          <a:solidFill>
                                            <a:srgbClr val="404155"/>
                                          </a:solidFill>
                                          <a:latin typeface="Cambria Math" panose="02040503050406030204" pitchFamily="18" charset="0"/>
                                          <a:ea typeface="Nobile" pitchFamily="34" charset="-122"/>
                                          <a:cs typeface="Nobile" pitchFamily="34" charset="-120"/>
                                        </a:rPr>
                                      </m:ctrlPr>
                                    </m:dPr>
                                    <m:e>
                                      <m:r>
                                        <a:rPr lang="en-US" sz="2100">
                                          <a:solidFill>
                                            <a:srgbClr val="404155"/>
                                          </a:solidFill>
                                          <a:latin typeface="Cambria Math" panose="02040503050406030204" pitchFamily="18" charset="0"/>
                                          <a:ea typeface="Nobile" pitchFamily="34" charset="-122"/>
                                          <a:cs typeface="Nobile" pitchFamily="34" charset="-120"/>
                                        </a:rPr>
                                        <m:t> </m:t>
                                      </m:r>
                                      <m:sSub>
                                        <m:sSubPr>
                                          <m:ctrlPr>
                                            <a:rPr lang="en-US" sz="2100" i="1">
                                              <a:solidFill>
                                                <a:srgbClr val="404155"/>
                                              </a:solidFill>
                                              <a:latin typeface="Cambria Math" panose="02040503050406030204" pitchFamily="18" charset="0"/>
                                              <a:ea typeface="Nobile" pitchFamily="34" charset="-122"/>
                                              <a:cs typeface="Nobile" pitchFamily="34" charset="-120"/>
                                            </a:rPr>
                                          </m:ctrlPr>
                                        </m:sSubPr>
                                        <m:e>
                                          <m:r>
                                            <a:rPr lang="en-US" sz="2100">
                                              <a:solidFill>
                                                <a:srgbClr val="404155"/>
                                              </a:solidFill>
                                              <a:latin typeface="Cambria Math" panose="02040503050406030204" pitchFamily="18" charset="0"/>
                                              <a:ea typeface="Nobile" pitchFamily="34" charset="-122"/>
                                              <a:cs typeface="Nobile" pitchFamily="34" charset="-120"/>
                                            </a:rPr>
                                            <m:t>𝑏</m:t>
                                          </m:r>
                                        </m:e>
                                        <m:sub>
                                          <m:r>
                                            <a:rPr lang="en-US" sz="2100">
                                              <a:solidFill>
                                                <a:srgbClr val="404155"/>
                                              </a:solidFill>
                                              <a:latin typeface="Cambria Math" panose="02040503050406030204" pitchFamily="18" charset="0"/>
                                              <a:ea typeface="Nobile" pitchFamily="34" charset="-122"/>
                                              <a:cs typeface="Nobile" pitchFamily="34" charset="-120"/>
                                            </a:rPr>
                                            <m:t>𝑘</m:t>
                                          </m:r>
                                          <m:r>
                                            <a:rPr lang="en-US" sz="2100">
                                              <a:solidFill>
                                                <a:srgbClr val="404155"/>
                                              </a:solidFill>
                                              <a:latin typeface="Cambria Math" panose="02040503050406030204" pitchFamily="18" charset="0"/>
                                              <a:ea typeface="Nobile" pitchFamily="34" charset="-122"/>
                                              <a:cs typeface="Nobile" pitchFamily="34" charset="-120"/>
                                            </a:rPr>
                                            <m:t>+1,</m:t>
                                          </m:r>
                                          <m:r>
                                            <a:rPr lang="en-US" sz="2100">
                                              <a:solidFill>
                                                <a:srgbClr val="404155"/>
                                              </a:solidFill>
                                              <a:latin typeface="Cambria Math" panose="02040503050406030204" pitchFamily="18" charset="0"/>
                                              <a:ea typeface="Nobile" pitchFamily="34" charset="-122"/>
                                              <a:cs typeface="Nobile" pitchFamily="34" charset="-120"/>
                                            </a:rPr>
                                            <m:t>𝑖</m:t>
                                          </m:r>
                                        </m:sub>
                                      </m:sSub>
                                      <m:r>
                                        <a:rPr lang="en-US" sz="2100">
                                          <a:solidFill>
                                            <a:srgbClr val="404155"/>
                                          </a:solidFill>
                                          <a:latin typeface="Cambria Math" panose="02040503050406030204" pitchFamily="18" charset="0"/>
                                          <a:ea typeface="Nobile" pitchFamily="34" charset="-122"/>
                                          <a:cs typeface="Nobile" pitchFamily="34" charset="-120"/>
                                        </a:rPr>
                                        <m:t>− </m:t>
                                      </m:r>
                                      <m:sSub>
                                        <m:sSubPr>
                                          <m:ctrlPr>
                                            <a:rPr lang="en-US" sz="2100" i="1">
                                              <a:solidFill>
                                                <a:srgbClr val="404155"/>
                                              </a:solidFill>
                                              <a:latin typeface="Cambria Math" panose="02040503050406030204" pitchFamily="18" charset="0"/>
                                              <a:ea typeface="Nobile" pitchFamily="34" charset="-122"/>
                                              <a:cs typeface="Nobile" pitchFamily="34" charset="-120"/>
                                            </a:rPr>
                                          </m:ctrlPr>
                                        </m:sSubPr>
                                        <m:e>
                                          <m:r>
                                            <a:rPr lang="en-US" sz="2100">
                                              <a:solidFill>
                                                <a:srgbClr val="404155"/>
                                              </a:solidFill>
                                              <a:latin typeface="Cambria Math" panose="02040503050406030204" pitchFamily="18" charset="0"/>
                                              <a:ea typeface="Nobile" pitchFamily="34" charset="-122"/>
                                              <a:cs typeface="Nobile" pitchFamily="34" charset="-120"/>
                                            </a:rPr>
                                            <m:t>𝑏</m:t>
                                          </m:r>
                                        </m:e>
                                        <m:sub>
                                          <m:r>
                                            <a:rPr lang="en-US" sz="2100">
                                              <a:solidFill>
                                                <a:srgbClr val="404155"/>
                                              </a:solidFill>
                                              <a:latin typeface="Cambria Math" panose="02040503050406030204" pitchFamily="18" charset="0"/>
                                              <a:ea typeface="Nobile" pitchFamily="34" charset="-122"/>
                                              <a:cs typeface="Nobile" pitchFamily="34" charset="-120"/>
                                            </a:rPr>
                                            <m:t>𝑘</m:t>
                                          </m:r>
                                          <m:r>
                                            <a:rPr lang="en-US" sz="2100">
                                              <a:solidFill>
                                                <a:srgbClr val="404155"/>
                                              </a:solidFill>
                                              <a:latin typeface="Cambria Math" panose="02040503050406030204" pitchFamily="18" charset="0"/>
                                              <a:ea typeface="Nobile" pitchFamily="34" charset="-122"/>
                                              <a:cs typeface="Nobile" pitchFamily="34" charset="-120"/>
                                            </a:rPr>
                                            <m:t>,</m:t>
                                          </m:r>
                                          <m:r>
                                            <a:rPr lang="en-US" sz="2100">
                                              <a:solidFill>
                                                <a:srgbClr val="404155"/>
                                              </a:solidFill>
                                              <a:latin typeface="Cambria Math" panose="02040503050406030204" pitchFamily="18" charset="0"/>
                                              <a:ea typeface="Nobile" pitchFamily="34" charset="-122"/>
                                              <a:cs typeface="Nobile" pitchFamily="34" charset="-120"/>
                                            </a:rPr>
                                            <m:t>𝑖</m:t>
                                          </m:r>
                                        </m:sub>
                                      </m:sSub>
                                    </m:e>
                                  </m:d>
                                </m:e>
                                <m:sup>
                                  <m:r>
                                    <a:rPr lang="en-US" sz="2100">
                                      <a:solidFill>
                                        <a:srgbClr val="404155"/>
                                      </a:solidFill>
                                      <a:latin typeface="Cambria Math" panose="02040503050406030204" pitchFamily="18" charset="0"/>
                                      <a:ea typeface="Nobile" pitchFamily="34" charset="-122"/>
                                      <a:cs typeface="Nobile" pitchFamily="34" charset="-120"/>
                                    </a:rPr>
                                    <m:t>2</m:t>
                                  </m:r>
                                </m:sup>
                              </m:sSup>
                              <m:r>
                                <a:rPr lang="en-US" sz="2100">
                                  <a:solidFill>
                                    <a:srgbClr val="404155"/>
                                  </a:solidFill>
                                  <a:latin typeface="Cambria Math" panose="02040503050406030204" pitchFamily="18" charset="0"/>
                                  <a:ea typeface="Nobile" pitchFamily="34" charset="-122"/>
                                  <a:cs typeface="Nobile" pitchFamily="34" charset="-120"/>
                                </a:rPr>
                                <m:t> </m:t>
                              </m:r>
                            </m:e>
                          </m:nary>
                        </m:e>
                      </m:rad>
                      <m:r>
                        <a:rPr lang="en-US" sz="2100">
                          <a:solidFill>
                            <a:srgbClr val="404155"/>
                          </a:solidFill>
                          <a:latin typeface="Cambria Math" panose="02040503050406030204" pitchFamily="18" charset="0"/>
                          <a:ea typeface="Nobile" pitchFamily="34" charset="-122"/>
                          <a:cs typeface="Nobile" pitchFamily="34" charset="-120"/>
                        </a:rPr>
                        <m:t> </m:t>
                      </m:r>
                    </m:oMath>
                  </m:oMathPara>
                </a14:m>
                <a:endParaRPr lang="en-US" sz="2100">
                  <a:solidFill>
                    <a:srgbClr val="404155"/>
                  </a:solidFill>
                  <a:latin typeface="Nobile" pitchFamily="34" charset="0"/>
                  <a:ea typeface="Nobile" pitchFamily="34" charset="-122"/>
                  <a:cs typeface="Nobile" pitchFamily="34" charset="-120"/>
                </a:endParaRPr>
              </a:p>
            </p:txBody>
          </p:sp>
        </mc:Choice>
        <mc:Fallback xmlns="">
          <p:sp>
            <p:nvSpPr>
              <p:cNvPr id="9" name="Rectangle 8"/>
              <p:cNvSpPr>
                <a:spLocks noRot="1" noChangeAspect="1" noMove="1" noResize="1" noEditPoints="1" noAdjustHandles="1" noChangeArrowheads="1" noChangeShapeType="1" noTextEdit="1"/>
              </p:cNvSpPr>
              <p:nvPr/>
            </p:nvSpPr>
            <p:spPr>
              <a:xfrm>
                <a:off x="1339784" y="3537170"/>
                <a:ext cx="11650133" cy="1618905"/>
              </a:xfrm>
              <a:prstGeom prst="rect">
                <a:avLst/>
              </a:prstGeom>
              <a:blipFill rotWithShape="0">
                <a:blip r:embed="rId4"/>
                <a:stretch>
                  <a:fillRect l="-314" t="-112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0" name="Rectangle 9"/>
              <p:cNvSpPr/>
              <p:nvPr/>
            </p:nvSpPr>
            <p:spPr>
              <a:xfrm>
                <a:off x="1339784" y="5502439"/>
                <a:ext cx="12417780" cy="1967462"/>
              </a:xfrm>
              <a:prstGeom prst="rect">
                <a:avLst/>
              </a:prstGeom>
            </p:spPr>
            <p:txBody>
              <a:bodyPr wrap="square">
                <a:spAutoFit/>
              </a:bodyPr>
              <a:lstStyle/>
              <a:p>
                <a:pPr marL="285750" lvl="0" indent="-285750" algn="just">
                  <a:spcBef>
                    <a:spcPts val="600"/>
                  </a:spcBef>
                  <a:buFont typeface="Wingdings" panose="05000000000000000000" pitchFamily="2" charset="2"/>
                  <a:buChar char="v"/>
                  <a:tabLst>
                    <a:tab pos="5732145" algn="r"/>
                  </a:tabLst>
                </a:pPr>
                <a:r>
                  <a:rPr lang="sr-Latn-ME" sz="1750" smtClean="0">
                    <a:solidFill>
                      <a:srgbClr val="404155"/>
                    </a:solidFill>
                    <a:latin typeface="Nobile" pitchFamily="34" charset="0"/>
                    <a:ea typeface="Nobile" pitchFamily="34" charset="-122"/>
                    <a:cs typeface="Nobile" pitchFamily="34" charset="-120"/>
                  </a:rPr>
                  <a:t>Naredni </a:t>
                </a:r>
                <a:r>
                  <a:rPr lang="en-US" sz="1750">
                    <a:solidFill>
                      <a:srgbClr val="404155"/>
                    </a:solidFill>
                    <a:latin typeface="Nobile" pitchFamily="34" charset="0"/>
                    <a:ea typeface="Nobile" pitchFamily="34" charset="-122"/>
                    <a:cs typeface="Nobile" pitchFamily="34" charset="-120"/>
                  </a:rPr>
                  <a:t>korak je aproksimacija dominantne svojstvene vrijednosti </a:t>
                </a:r>
                <a:r>
                  <a:rPr lang="sr-Latn-ME" sz="1750">
                    <a:solidFill>
                      <a:srgbClr val="404155"/>
                    </a:solidFill>
                    <a:latin typeface="Nobile" pitchFamily="34" charset="0"/>
                    <a:ea typeface="Nobile" pitchFamily="34" charset="-122"/>
                    <a:cs typeface="Nobile" pitchFamily="34" charset="-120"/>
                  </a:rPr>
                  <a:t>preko </a:t>
                </a:r>
                <a:r>
                  <a:rPr lang="en-US" sz="1750" smtClean="0">
                    <a:solidFill>
                      <a:srgbClr val="404155"/>
                    </a:solidFill>
                    <a:latin typeface="Nobile" pitchFamily="34" charset="0"/>
                    <a:ea typeface="Nobile" pitchFamily="34" charset="-122"/>
                    <a:cs typeface="Nobile" pitchFamily="34" charset="-120"/>
                  </a:rPr>
                  <a:t>Rayleigh-</a:t>
                </a:r>
                <a:r>
                  <a:rPr lang="sr-Latn-ME" sz="1750" smtClean="0">
                    <a:solidFill>
                      <a:srgbClr val="404155"/>
                    </a:solidFill>
                    <a:latin typeface="Nobile" pitchFamily="34" charset="0"/>
                    <a:ea typeface="Nobile" pitchFamily="34" charset="-122"/>
                    <a:cs typeface="Nobile" pitchFamily="34" charset="-120"/>
                  </a:rPr>
                  <a:t>e</a:t>
                </a:r>
                <a:r>
                  <a:rPr lang="en-US" sz="1750" smtClean="0">
                    <a:solidFill>
                      <a:srgbClr val="404155"/>
                    </a:solidFill>
                    <a:latin typeface="Nobile" pitchFamily="34" charset="0"/>
                    <a:ea typeface="Nobile" pitchFamily="34" charset="-122"/>
                    <a:cs typeface="Nobile" pitchFamily="34" charset="-120"/>
                  </a:rPr>
                  <a:t>v</a:t>
                </a:r>
                <a:r>
                  <a:rPr lang="sr-Latn-ME" sz="1750">
                    <a:solidFill>
                      <a:srgbClr val="404155"/>
                    </a:solidFill>
                    <a:latin typeface="Nobile" pitchFamily="34" charset="0"/>
                    <a:ea typeface="Nobile" pitchFamily="34" charset="-122"/>
                    <a:cs typeface="Nobile" pitchFamily="34" charset="-120"/>
                  </a:rPr>
                  <a:t>og</a:t>
                </a:r>
                <a:r>
                  <a:rPr lang="en-US" sz="1750">
                    <a:solidFill>
                      <a:srgbClr val="404155"/>
                    </a:solidFill>
                    <a:latin typeface="Nobile" pitchFamily="34" charset="0"/>
                    <a:ea typeface="Nobile" pitchFamily="34" charset="-122"/>
                    <a:cs typeface="Nobile" pitchFamily="34" charset="-120"/>
                  </a:rPr>
                  <a:t> </a:t>
                </a:r>
                <a:r>
                  <a:rPr lang="sr-Latn-ME" sz="1750" smtClean="0">
                    <a:solidFill>
                      <a:srgbClr val="404155"/>
                    </a:solidFill>
                    <a:latin typeface="Nobile" pitchFamily="34" charset="0"/>
                    <a:ea typeface="Nobile" pitchFamily="34" charset="-122"/>
                    <a:cs typeface="Nobile" pitchFamily="34" charset="-120"/>
                  </a:rPr>
                  <a:t>količnik</a:t>
                </a:r>
                <a:r>
                  <a:rPr lang="sr-Latn-ME" sz="1750" smtClean="0">
                    <a:solidFill>
                      <a:srgbClr val="404155"/>
                    </a:solidFill>
                    <a:latin typeface="Nobile" pitchFamily="34" charset="0"/>
                    <a:ea typeface="Nobile" pitchFamily="34" charset="-122"/>
                    <a:cs typeface="Nobile" pitchFamily="34" charset="-120"/>
                  </a:rPr>
                  <a:t>a </a:t>
                </a:r>
                <a14:m>
                  <m:oMath xmlns:m="http://schemas.openxmlformats.org/officeDocument/2006/math">
                    <m:r>
                      <a:rPr lang="en-US" sz="2100">
                        <a:solidFill>
                          <a:srgbClr val="404155"/>
                        </a:solidFill>
                        <a:latin typeface="Cambria Math" panose="02040503050406030204" pitchFamily="18" charset="0"/>
                        <a:ea typeface="Nobile" pitchFamily="34" charset="-122"/>
                        <a:cs typeface="Nobile" pitchFamily="34" charset="-120"/>
                      </a:rPr>
                      <m:t>𝜆</m:t>
                    </m:r>
                    <m:r>
                      <a:rPr lang="en-US" sz="2100">
                        <a:solidFill>
                          <a:srgbClr val="404155"/>
                        </a:solidFill>
                        <a:latin typeface="Cambria Math" panose="02040503050406030204" pitchFamily="18" charset="0"/>
                        <a:ea typeface="Nobile" pitchFamily="34" charset="-122"/>
                        <a:cs typeface="Nobile" pitchFamily="34" charset="-120"/>
                      </a:rPr>
                      <m:t>≈ </m:t>
                    </m:r>
                    <m:sSubSup>
                      <m:sSubSupPr>
                        <m:ctrlPr>
                          <a:rPr lang="en-US" sz="2100" i="1">
                            <a:solidFill>
                              <a:srgbClr val="404155"/>
                            </a:solidFill>
                            <a:latin typeface="Cambria Math" panose="02040503050406030204" pitchFamily="18" charset="0"/>
                            <a:ea typeface="Nobile" pitchFamily="34" charset="-122"/>
                            <a:cs typeface="Nobile" pitchFamily="34" charset="-120"/>
                          </a:rPr>
                        </m:ctrlPr>
                      </m:sSubSupPr>
                      <m:e>
                        <m:r>
                          <a:rPr lang="en-US" sz="2100">
                            <a:solidFill>
                              <a:srgbClr val="404155"/>
                            </a:solidFill>
                            <a:latin typeface="Cambria Math" panose="02040503050406030204" pitchFamily="18" charset="0"/>
                            <a:ea typeface="Nobile" pitchFamily="34" charset="-122"/>
                            <a:cs typeface="Nobile" pitchFamily="34" charset="-120"/>
                          </a:rPr>
                          <m:t>𝑏</m:t>
                        </m:r>
                      </m:e>
                      <m:sub>
                        <m:r>
                          <a:rPr lang="en-US" sz="2100">
                            <a:solidFill>
                              <a:srgbClr val="404155"/>
                            </a:solidFill>
                            <a:latin typeface="Cambria Math" panose="02040503050406030204" pitchFamily="18" charset="0"/>
                            <a:ea typeface="Nobile" pitchFamily="34" charset="-122"/>
                            <a:cs typeface="Nobile" pitchFamily="34" charset="-120"/>
                          </a:rPr>
                          <m:t>𝑘</m:t>
                        </m:r>
                      </m:sub>
                      <m:sup>
                        <m:r>
                          <a:rPr lang="en-US" sz="2100">
                            <a:solidFill>
                              <a:srgbClr val="404155"/>
                            </a:solidFill>
                            <a:latin typeface="Cambria Math" panose="02040503050406030204" pitchFamily="18" charset="0"/>
                            <a:ea typeface="Nobile" pitchFamily="34" charset="-122"/>
                            <a:cs typeface="Nobile" pitchFamily="34" charset="-120"/>
                          </a:rPr>
                          <m:t>𝑇</m:t>
                        </m:r>
                      </m:sup>
                    </m:sSubSup>
                    <m:r>
                      <a:rPr lang="en-US" sz="2100">
                        <a:solidFill>
                          <a:srgbClr val="404155"/>
                        </a:solidFill>
                        <a:latin typeface="Cambria Math" panose="02040503050406030204" pitchFamily="18" charset="0"/>
                        <a:ea typeface="Nobile" pitchFamily="34" charset="-122"/>
                        <a:cs typeface="Nobile" pitchFamily="34" charset="-120"/>
                      </a:rPr>
                      <m:t> </m:t>
                    </m:r>
                    <m:r>
                      <a:rPr lang="en-US" sz="2100">
                        <a:solidFill>
                          <a:srgbClr val="404155"/>
                        </a:solidFill>
                        <a:latin typeface="Cambria Math" panose="02040503050406030204" pitchFamily="18" charset="0"/>
                        <a:ea typeface="Nobile" pitchFamily="34" charset="-122"/>
                        <a:cs typeface="Nobile" pitchFamily="34" charset="-120"/>
                      </a:rPr>
                      <m:t>𝐴</m:t>
                    </m:r>
                    <m:r>
                      <a:rPr lang="en-US" sz="2100">
                        <a:solidFill>
                          <a:srgbClr val="404155"/>
                        </a:solidFill>
                        <a:latin typeface="Cambria Math" panose="02040503050406030204" pitchFamily="18" charset="0"/>
                        <a:ea typeface="Nobile" pitchFamily="34" charset="-122"/>
                        <a:cs typeface="Nobile" pitchFamily="34" charset="-120"/>
                      </a:rPr>
                      <m:t> </m:t>
                    </m:r>
                    <m:sSub>
                      <m:sSubPr>
                        <m:ctrlPr>
                          <a:rPr lang="en-US" sz="2100" i="1">
                            <a:solidFill>
                              <a:srgbClr val="404155"/>
                            </a:solidFill>
                            <a:latin typeface="Cambria Math" panose="02040503050406030204" pitchFamily="18" charset="0"/>
                            <a:ea typeface="Nobile" pitchFamily="34" charset="-122"/>
                            <a:cs typeface="Nobile" pitchFamily="34" charset="-120"/>
                          </a:rPr>
                        </m:ctrlPr>
                      </m:sSubPr>
                      <m:e>
                        <m:r>
                          <a:rPr lang="en-US" sz="2100">
                            <a:solidFill>
                              <a:srgbClr val="404155"/>
                            </a:solidFill>
                            <a:latin typeface="Cambria Math" panose="02040503050406030204" pitchFamily="18" charset="0"/>
                            <a:ea typeface="Nobile" pitchFamily="34" charset="-122"/>
                            <a:cs typeface="Nobile" pitchFamily="34" charset="-120"/>
                          </a:rPr>
                          <m:t>𝑏</m:t>
                        </m:r>
                      </m:e>
                      <m:sub>
                        <m:r>
                          <a:rPr lang="en-US" sz="2100">
                            <a:solidFill>
                              <a:srgbClr val="404155"/>
                            </a:solidFill>
                            <a:latin typeface="Cambria Math" panose="02040503050406030204" pitchFamily="18" charset="0"/>
                            <a:ea typeface="Nobile" pitchFamily="34" charset="-122"/>
                            <a:cs typeface="Nobile" pitchFamily="34" charset="-120"/>
                          </a:rPr>
                          <m:t>𝑘</m:t>
                        </m:r>
                      </m:sub>
                    </m:sSub>
                  </m:oMath>
                </a14:m>
                <a:r>
                  <a:rPr lang="en-US" sz="2100" smtClean="0">
                    <a:solidFill>
                      <a:srgbClr val="404155"/>
                    </a:solidFill>
                    <a:latin typeface="Nobile" pitchFamily="34" charset="0"/>
                    <a:ea typeface="Nobile" pitchFamily="34" charset="-122"/>
                    <a:cs typeface="Nobile" pitchFamily="34" charset="-120"/>
                  </a:rPr>
                  <a:t>.</a:t>
                </a:r>
                <a:r>
                  <a:rPr lang="sr-Latn-ME" sz="2100">
                    <a:solidFill>
                      <a:srgbClr val="404155"/>
                    </a:solidFill>
                    <a:latin typeface="Nobile" pitchFamily="34" charset="0"/>
                    <a:ea typeface="Nobile" pitchFamily="34" charset="-122"/>
                    <a:cs typeface="Nobile" pitchFamily="34" charset="-120"/>
                  </a:rPr>
                  <a:t> </a:t>
                </a:r>
                <a:r>
                  <a:rPr lang="en-US" sz="1750" smtClean="0">
                    <a:solidFill>
                      <a:srgbClr val="404155"/>
                    </a:solidFill>
                    <a:latin typeface="Nobile" pitchFamily="34" charset="0"/>
                    <a:ea typeface="Nobile" pitchFamily="34" charset="-122"/>
                    <a:cs typeface="Nobile" pitchFamily="34" charset="-120"/>
                  </a:rPr>
                  <a:t>Svaki </a:t>
                </a:r>
                <a:r>
                  <a:rPr lang="en-US" sz="1750">
                    <a:solidFill>
                      <a:srgbClr val="404155"/>
                    </a:solidFill>
                    <a:latin typeface="Nobile" pitchFamily="34" charset="0"/>
                    <a:ea typeface="Nobile" pitchFamily="34" charset="-122"/>
                    <a:cs typeface="Nobile" pitchFamily="34" charset="-120"/>
                  </a:rPr>
                  <a:t>procesor računa parcijalni proizvod </a:t>
                </a:r>
                <a14:m>
                  <m:oMath xmlns:m="http://schemas.openxmlformats.org/officeDocument/2006/math">
                    <m:sSubSup>
                      <m:sSubSupPr>
                        <m:ctrlPr>
                          <a:rPr lang="en-US" sz="2100" i="1">
                            <a:solidFill>
                              <a:srgbClr val="404155"/>
                            </a:solidFill>
                            <a:latin typeface="Cambria Math" panose="02040503050406030204" pitchFamily="18" charset="0"/>
                            <a:ea typeface="Nobile" pitchFamily="34" charset="-122"/>
                            <a:cs typeface="Nobile" pitchFamily="34" charset="-120"/>
                          </a:rPr>
                        </m:ctrlPr>
                      </m:sSubSupPr>
                      <m:e>
                        <m:r>
                          <a:rPr lang="en-US" sz="2100">
                            <a:solidFill>
                              <a:srgbClr val="404155"/>
                            </a:solidFill>
                            <a:latin typeface="Cambria Math" panose="02040503050406030204" pitchFamily="18" charset="0"/>
                            <a:ea typeface="Nobile" pitchFamily="34" charset="-122"/>
                            <a:cs typeface="Nobile" pitchFamily="34" charset="-120"/>
                          </a:rPr>
                          <m:t>𝑏</m:t>
                        </m:r>
                      </m:e>
                      <m:sub>
                        <m:r>
                          <a:rPr lang="en-US" sz="2100">
                            <a:solidFill>
                              <a:srgbClr val="404155"/>
                            </a:solidFill>
                            <a:latin typeface="Cambria Math" panose="02040503050406030204" pitchFamily="18" charset="0"/>
                            <a:ea typeface="Nobile" pitchFamily="34" charset="-122"/>
                            <a:cs typeface="Nobile" pitchFamily="34" charset="-120"/>
                          </a:rPr>
                          <m:t>𝑘</m:t>
                        </m:r>
                        <m:r>
                          <a:rPr lang="en-US" sz="2100">
                            <a:solidFill>
                              <a:srgbClr val="404155"/>
                            </a:solidFill>
                            <a:latin typeface="Cambria Math" panose="02040503050406030204" pitchFamily="18" charset="0"/>
                            <a:ea typeface="Nobile" pitchFamily="34" charset="-122"/>
                            <a:cs typeface="Nobile" pitchFamily="34" charset="-120"/>
                          </a:rPr>
                          <m:t>,</m:t>
                        </m:r>
                        <m:r>
                          <a:rPr lang="en-US" sz="2100">
                            <a:solidFill>
                              <a:srgbClr val="404155"/>
                            </a:solidFill>
                            <a:latin typeface="Cambria Math" panose="02040503050406030204" pitchFamily="18" charset="0"/>
                            <a:ea typeface="Nobile" pitchFamily="34" charset="-122"/>
                            <a:cs typeface="Nobile" pitchFamily="34" charset="-120"/>
                          </a:rPr>
                          <m:t>𝑖</m:t>
                        </m:r>
                      </m:sub>
                      <m:sup>
                        <m:r>
                          <a:rPr lang="en-US" sz="2100">
                            <a:solidFill>
                              <a:srgbClr val="404155"/>
                            </a:solidFill>
                            <a:latin typeface="Cambria Math" panose="02040503050406030204" pitchFamily="18" charset="0"/>
                            <a:ea typeface="Nobile" pitchFamily="34" charset="-122"/>
                            <a:cs typeface="Nobile" pitchFamily="34" charset="-120"/>
                          </a:rPr>
                          <m:t>𝑇</m:t>
                        </m:r>
                      </m:sup>
                    </m:sSubSup>
                    <m:r>
                      <a:rPr lang="en-US" sz="2100">
                        <a:solidFill>
                          <a:srgbClr val="404155"/>
                        </a:solidFill>
                        <a:latin typeface="Cambria Math" panose="02040503050406030204" pitchFamily="18" charset="0"/>
                        <a:ea typeface="Nobile" pitchFamily="34" charset="-122"/>
                        <a:cs typeface="Nobile" pitchFamily="34" charset="-120"/>
                      </a:rPr>
                      <m:t> </m:t>
                    </m:r>
                    <m:sSub>
                      <m:sSubPr>
                        <m:ctrlPr>
                          <a:rPr lang="en-US" sz="2100" i="1">
                            <a:solidFill>
                              <a:srgbClr val="404155"/>
                            </a:solidFill>
                            <a:latin typeface="Cambria Math" panose="02040503050406030204" pitchFamily="18" charset="0"/>
                            <a:ea typeface="Nobile" pitchFamily="34" charset="-122"/>
                            <a:cs typeface="Nobile" pitchFamily="34" charset="-120"/>
                          </a:rPr>
                        </m:ctrlPr>
                      </m:sSubPr>
                      <m:e>
                        <m:r>
                          <a:rPr lang="en-US" sz="2100">
                            <a:solidFill>
                              <a:srgbClr val="404155"/>
                            </a:solidFill>
                            <a:latin typeface="Cambria Math" panose="02040503050406030204" pitchFamily="18" charset="0"/>
                            <a:ea typeface="Nobile" pitchFamily="34" charset="-122"/>
                            <a:cs typeface="Nobile" pitchFamily="34" charset="-120"/>
                          </a:rPr>
                          <m:t>𝑦</m:t>
                        </m:r>
                      </m:e>
                      <m:sub>
                        <m:r>
                          <a:rPr lang="en-US" sz="2100">
                            <a:solidFill>
                              <a:srgbClr val="404155"/>
                            </a:solidFill>
                            <a:latin typeface="Cambria Math" panose="02040503050406030204" pitchFamily="18" charset="0"/>
                            <a:ea typeface="Nobile" pitchFamily="34" charset="-122"/>
                            <a:cs typeface="Nobile" pitchFamily="34" charset="-120"/>
                          </a:rPr>
                          <m:t>𝑘</m:t>
                        </m:r>
                        <m:r>
                          <a:rPr lang="en-US" sz="2100">
                            <a:solidFill>
                              <a:srgbClr val="404155"/>
                            </a:solidFill>
                            <a:latin typeface="Cambria Math" panose="02040503050406030204" pitchFamily="18" charset="0"/>
                            <a:ea typeface="Nobile" pitchFamily="34" charset="-122"/>
                            <a:cs typeface="Nobile" pitchFamily="34" charset="-120"/>
                          </a:rPr>
                          <m:t>,</m:t>
                        </m:r>
                        <m:r>
                          <a:rPr lang="en-US" sz="2100">
                            <a:solidFill>
                              <a:srgbClr val="404155"/>
                            </a:solidFill>
                            <a:latin typeface="Cambria Math" panose="02040503050406030204" pitchFamily="18" charset="0"/>
                            <a:ea typeface="Nobile" pitchFamily="34" charset="-122"/>
                            <a:cs typeface="Nobile" pitchFamily="34" charset="-120"/>
                          </a:rPr>
                          <m:t>𝑖</m:t>
                        </m:r>
                      </m:sub>
                    </m:sSub>
                  </m:oMath>
                </a14:m>
                <a:r>
                  <a:rPr lang="en-US" sz="1750">
                    <a:solidFill>
                      <a:srgbClr val="404155"/>
                    </a:solidFill>
                    <a:latin typeface="Nobile" pitchFamily="34" charset="0"/>
                    <a:ea typeface="Nobile" pitchFamily="34" charset="-122"/>
                    <a:cs typeface="Nobile" pitchFamily="34" charset="-120"/>
                  </a:rPr>
                  <a:t> a zatim se izvrši globalna redukcija za konačni rezultat svojstvene vrijednosti:</a:t>
                </a:r>
              </a:p>
              <a:p>
                <a:pPr lvl="0" algn="just">
                  <a:spcBef>
                    <a:spcPts val="600"/>
                  </a:spcBef>
                  <a:tabLst>
                    <a:tab pos="5732145" algn="r"/>
                  </a:tabLst>
                </a:pPr>
                <a14:m>
                  <m:oMathPara xmlns:m="http://schemas.openxmlformats.org/officeDocument/2006/math">
                    <m:oMathParaPr>
                      <m:jc m:val="centerGroup"/>
                    </m:oMathParaPr>
                    <m:oMath xmlns:m="http://schemas.openxmlformats.org/officeDocument/2006/math">
                      <m:sSub>
                        <m:sSubPr>
                          <m:ctrlPr>
                            <a:rPr lang="en-US" sz="2100" i="1">
                              <a:solidFill>
                                <a:srgbClr val="404155"/>
                              </a:solidFill>
                              <a:latin typeface="Cambria Math" panose="02040503050406030204" pitchFamily="18" charset="0"/>
                              <a:ea typeface="Nobile" pitchFamily="34" charset="-122"/>
                              <a:cs typeface="Nobile" pitchFamily="34" charset="-120"/>
                            </a:rPr>
                          </m:ctrlPr>
                        </m:sSubPr>
                        <m:e>
                          <m:r>
                            <a:rPr lang="en-US" sz="2100">
                              <a:solidFill>
                                <a:srgbClr val="404155"/>
                              </a:solidFill>
                              <a:latin typeface="Cambria Math" panose="02040503050406030204" pitchFamily="18" charset="0"/>
                              <a:ea typeface="Nobile" pitchFamily="34" charset="-122"/>
                              <a:cs typeface="Nobile" pitchFamily="34" charset="-120"/>
                            </a:rPr>
                            <m:t>𝜆</m:t>
                          </m:r>
                        </m:e>
                        <m:sub>
                          <m:r>
                            <a:rPr lang="en-US" sz="2100">
                              <a:solidFill>
                                <a:srgbClr val="404155"/>
                              </a:solidFill>
                              <a:latin typeface="Cambria Math" panose="02040503050406030204" pitchFamily="18" charset="0"/>
                              <a:ea typeface="Nobile" pitchFamily="34" charset="-122"/>
                              <a:cs typeface="Nobile" pitchFamily="34" charset="-120"/>
                            </a:rPr>
                            <m:t>𝑘</m:t>
                          </m:r>
                        </m:sub>
                      </m:sSub>
                      <m:r>
                        <a:rPr lang="en-US" sz="2100">
                          <a:solidFill>
                            <a:srgbClr val="404155"/>
                          </a:solidFill>
                          <a:latin typeface="Cambria Math" panose="02040503050406030204" pitchFamily="18" charset="0"/>
                          <a:ea typeface="Nobile" pitchFamily="34" charset="-122"/>
                          <a:cs typeface="Nobile" pitchFamily="34" charset="-120"/>
                        </a:rPr>
                        <m:t>=</m:t>
                      </m:r>
                      <m:nary>
                        <m:naryPr>
                          <m:chr m:val="∑"/>
                          <m:limLoc m:val="undOvr"/>
                          <m:ctrlPr>
                            <a:rPr lang="en-US" sz="2100" i="1">
                              <a:solidFill>
                                <a:srgbClr val="404155"/>
                              </a:solidFill>
                              <a:latin typeface="Cambria Math" panose="02040503050406030204" pitchFamily="18" charset="0"/>
                              <a:ea typeface="Nobile" pitchFamily="34" charset="-122"/>
                              <a:cs typeface="Nobile" pitchFamily="34" charset="-120"/>
                            </a:rPr>
                          </m:ctrlPr>
                        </m:naryPr>
                        <m:sub>
                          <m:r>
                            <a:rPr lang="en-US" sz="2100">
                              <a:solidFill>
                                <a:srgbClr val="404155"/>
                              </a:solidFill>
                              <a:latin typeface="Cambria Math" panose="02040503050406030204" pitchFamily="18" charset="0"/>
                              <a:ea typeface="Nobile" pitchFamily="34" charset="-122"/>
                              <a:cs typeface="Nobile" pitchFamily="34" charset="-120"/>
                            </a:rPr>
                            <m:t>𝑖</m:t>
                          </m:r>
                          <m:r>
                            <a:rPr lang="en-US" sz="2100">
                              <a:solidFill>
                                <a:srgbClr val="404155"/>
                              </a:solidFill>
                              <a:latin typeface="Cambria Math" panose="02040503050406030204" pitchFamily="18" charset="0"/>
                              <a:ea typeface="Nobile" pitchFamily="34" charset="-122"/>
                              <a:cs typeface="Nobile" pitchFamily="34" charset="-120"/>
                            </a:rPr>
                            <m:t>=1</m:t>
                          </m:r>
                        </m:sub>
                        <m:sup>
                          <m:r>
                            <a:rPr lang="en-US" sz="2100">
                              <a:solidFill>
                                <a:srgbClr val="404155"/>
                              </a:solidFill>
                              <a:latin typeface="Cambria Math" panose="02040503050406030204" pitchFamily="18" charset="0"/>
                              <a:ea typeface="Nobile" pitchFamily="34" charset="-122"/>
                              <a:cs typeface="Nobile" pitchFamily="34" charset="-120"/>
                            </a:rPr>
                            <m:t>𝑝</m:t>
                          </m:r>
                        </m:sup>
                        <m:e>
                          <m:sSubSup>
                            <m:sSubSupPr>
                              <m:ctrlPr>
                                <a:rPr lang="en-US" sz="2100" i="1">
                                  <a:solidFill>
                                    <a:srgbClr val="404155"/>
                                  </a:solidFill>
                                  <a:latin typeface="Cambria Math" panose="02040503050406030204" pitchFamily="18" charset="0"/>
                                  <a:ea typeface="Nobile" pitchFamily="34" charset="-122"/>
                                  <a:cs typeface="Nobile" pitchFamily="34" charset="-120"/>
                                </a:rPr>
                              </m:ctrlPr>
                            </m:sSubSupPr>
                            <m:e>
                              <m:r>
                                <a:rPr lang="en-US" sz="2100">
                                  <a:solidFill>
                                    <a:srgbClr val="404155"/>
                                  </a:solidFill>
                                  <a:latin typeface="Cambria Math" panose="02040503050406030204" pitchFamily="18" charset="0"/>
                                  <a:ea typeface="Nobile" pitchFamily="34" charset="-122"/>
                                  <a:cs typeface="Nobile" pitchFamily="34" charset="-120"/>
                                </a:rPr>
                                <m:t>𝑏</m:t>
                              </m:r>
                            </m:e>
                            <m:sub>
                              <m:r>
                                <a:rPr lang="en-US" sz="2100">
                                  <a:solidFill>
                                    <a:srgbClr val="404155"/>
                                  </a:solidFill>
                                  <a:latin typeface="Cambria Math" panose="02040503050406030204" pitchFamily="18" charset="0"/>
                                  <a:ea typeface="Nobile" pitchFamily="34" charset="-122"/>
                                  <a:cs typeface="Nobile" pitchFamily="34" charset="-120"/>
                                </a:rPr>
                                <m:t>𝑘</m:t>
                              </m:r>
                              <m:r>
                                <a:rPr lang="en-US" sz="2100">
                                  <a:solidFill>
                                    <a:srgbClr val="404155"/>
                                  </a:solidFill>
                                  <a:latin typeface="Cambria Math" panose="02040503050406030204" pitchFamily="18" charset="0"/>
                                  <a:ea typeface="Nobile" pitchFamily="34" charset="-122"/>
                                  <a:cs typeface="Nobile" pitchFamily="34" charset="-120"/>
                                </a:rPr>
                                <m:t>,</m:t>
                              </m:r>
                              <m:r>
                                <a:rPr lang="en-US" sz="2100">
                                  <a:solidFill>
                                    <a:srgbClr val="404155"/>
                                  </a:solidFill>
                                  <a:latin typeface="Cambria Math" panose="02040503050406030204" pitchFamily="18" charset="0"/>
                                  <a:ea typeface="Nobile" pitchFamily="34" charset="-122"/>
                                  <a:cs typeface="Nobile" pitchFamily="34" charset="-120"/>
                                </a:rPr>
                                <m:t>𝑖</m:t>
                              </m:r>
                            </m:sub>
                            <m:sup>
                              <m:r>
                                <a:rPr lang="en-US" sz="2100">
                                  <a:solidFill>
                                    <a:srgbClr val="404155"/>
                                  </a:solidFill>
                                  <a:latin typeface="Cambria Math" panose="02040503050406030204" pitchFamily="18" charset="0"/>
                                  <a:ea typeface="Nobile" pitchFamily="34" charset="-122"/>
                                  <a:cs typeface="Nobile" pitchFamily="34" charset="-120"/>
                                </a:rPr>
                                <m:t>𝑇</m:t>
                              </m:r>
                            </m:sup>
                          </m:sSubSup>
                        </m:e>
                      </m:nary>
                      <m:sSub>
                        <m:sSubPr>
                          <m:ctrlPr>
                            <a:rPr lang="en-US" sz="2100" i="1">
                              <a:solidFill>
                                <a:srgbClr val="404155"/>
                              </a:solidFill>
                              <a:latin typeface="Cambria Math" panose="02040503050406030204" pitchFamily="18" charset="0"/>
                              <a:ea typeface="Nobile" pitchFamily="34" charset="-122"/>
                              <a:cs typeface="Nobile" pitchFamily="34" charset="-120"/>
                            </a:rPr>
                          </m:ctrlPr>
                        </m:sSubPr>
                        <m:e>
                          <m:r>
                            <a:rPr lang="en-US" sz="2100">
                              <a:solidFill>
                                <a:srgbClr val="404155"/>
                              </a:solidFill>
                              <a:latin typeface="Cambria Math" panose="02040503050406030204" pitchFamily="18" charset="0"/>
                              <a:ea typeface="Nobile" pitchFamily="34" charset="-122"/>
                              <a:cs typeface="Nobile" pitchFamily="34" charset="-120"/>
                            </a:rPr>
                            <m:t>𝑦</m:t>
                          </m:r>
                        </m:e>
                        <m:sub>
                          <m:r>
                            <a:rPr lang="en-US" sz="2100">
                              <a:solidFill>
                                <a:srgbClr val="404155"/>
                              </a:solidFill>
                              <a:latin typeface="Cambria Math" panose="02040503050406030204" pitchFamily="18" charset="0"/>
                              <a:ea typeface="Nobile" pitchFamily="34" charset="-122"/>
                              <a:cs typeface="Nobile" pitchFamily="34" charset="-120"/>
                            </a:rPr>
                            <m:t>𝑘</m:t>
                          </m:r>
                          <m:r>
                            <a:rPr lang="en-US" sz="2100">
                              <a:solidFill>
                                <a:srgbClr val="404155"/>
                              </a:solidFill>
                              <a:latin typeface="Cambria Math" panose="02040503050406030204" pitchFamily="18" charset="0"/>
                              <a:ea typeface="Nobile" pitchFamily="34" charset="-122"/>
                              <a:cs typeface="Nobile" pitchFamily="34" charset="-120"/>
                            </a:rPr>
                            <m:t>,</m:t>
                          </m:r>
                          <m:r>
                            <a:rPr lang="en-US" sz="2100">
                              <a:solidFill>
                                <a:srgbClr val="404155"/>
                              </a:solidFill>
                              <a:latin typeface="Cambria Math" panose="02040503050406030204" pitchFamily="18" charset="0"/>
                              <a:ea typeface="Nobile" pitchFamily="34" charset="-122"/>
                              <a:cs typeface="Nobile" pitchFamily="34" charset="-120"/>
                            </a:rPr>
                            <m:t>𝑖</m:t>
                          </m:r>
                        </m:sub>
                      </m:sSub>
                    </m:oMath>
                  </m:oMathPara>
                </a14:m>
                <a:endParaRPr lang="en-US" sz="2100">
                  <a:solidFill>
                    <a:srgbClr val="404155"/>
                  </a:solidFill>
                  <a:latin typeface="Nobile" pitchFamily="34" charset="0"/>
                  <a:ea typeface="Nobile" pitchFamily="34" charset="-122"/>
                  <a:cs typeface="Nobile" pitchFamily="34" charset="-120"/>
                </a:endParaRPr>
              </a:p>
            </p:txBody>
          </p:sp>
        </mc:Choice>
        <mc:Fallback>
          <p:sp>
            <p:nvSpPr>
              <p:cNvPr id="10" name="Rectangle 9"/>
              <p:cNvSpPr>
                <a:spLocks noRot="1" noChangeAspect="1" noMove="1" noResize="1" noEditPoints="1" noAdjustHandles="1" noChangeArrowheads="1" noChangeShapeType="1" noTextEdit="1"/>
              </p:cNvSpPr>
              <p:nvPr/>
            </p:nvSpPr>
            <p:spPr>
              <a:xfrm>
                <a:off x="1339784" y="5502439"/>
                <a:ext cx="12417780" cy="1967462"/>
              </a:xfrm>
              <a:prstGeom prst="rect">
                <a:avLst/>
              </a:prstGeom>
              <a:blipFill rotWithShape="0">
                <a:blip r:embed="rId5"/>
                <a:stretch>
                  <a:fillRect l="-295" t="-1553" r="-58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 name="Rectangle 1"/>
              <p:cNvSpPr/>
              <p:nvPr/>
            </p:nvSpPr>
            <p:spPr>
              <a:xfrm>
                <a:off x="1505163" y="5122925"/>
                <a:ext cx="12139149" cy="361637"/>
              </a:xfrm>
              <a:prstGeom prst="rect">
                <a:avLst/>
              </a:prstGeom>
            </p:spPr>
            <p:txBody>
              <a:bodyPr wrap="square">
                <a:spAutoFit/>
              </a:bodyPr>
              <a:lstStyle/>
              <a:p>
                <a:pPr algn="just">
                  <a:spcBef>
                    <a:spcPts val="600"/>
                  </a:spcBef>
                  <a:tabLst>
                    <a:tab pos="5732145" algn="r"/>
                  </a:tabLst>
                </a:pPr>
                <a:r>
                  <a:rPr lang="en-US" sz="1750">
                    <a:solidFill>
                      <a:srgbClr val="404155"/>
                    </a:solidFill>
                    <a:latin typeface="Nobile" pitchFamily="34" charset="0"/>
                    <a:ea typeface="Nobile" pitchFamily="34" charset="-122"/>
                    <a:cs typeface="Nobile" pitchFamily="34" charset="-120"/>
                  </a:rPr>
                  <a:t>Ako je ova vrijednost manja od zadate tolerancije </a:t>
                </a:r>
                <a14:m>
                  <m:oMath xmlns:m="http://schemas.openxmlformats.org/officeDocument/2006/math">
                    <m:r>
                      <a:rPr lang="en-US" sz="1750">
                        <a:solidFill>
                          <a:srgbClr val="404155"/>
                        </a:solidFill>
                        <a:latin typeface="Cambria Math" panose="02040503050406030204" pitchFamily="18" charset="0"/>
                        <a:ea typeface="Nobile" pitchFamily="34" charset="-122"/>
                        <a:cs typeface="Nobile" pitchFamily="34" charset="-120"/>
                      </a:rPr>
                      <m:t>𝜀</m:t>
                    </m:r>
                  </m:oMath>
                </a14:m>
                <a:r>
                  <a:rPr lang="en-US" sz="1750">
                    <a:solidFill>
                      <a:srgbClr val="404155"/>
                    </a:solidFill>
                    <a:latin typeface="Nobile" pitchFamily="34" charset="0"/>
                    <a:ea typeface="Nobile" pitchFamily="34" charset="-122"/>
                    <a:cs typeface="Nobile" pitchFamily="34" charset="-120"/>
                  </a:rPr>
                  <a:t>, ide se dalje, u slučaju da nije onda se ide u sledeću iteraciju.</a:t>
                </a:r>
              </a:p>
            </p:txBody>
          </p:sp>
        </mc:Choice>
        <mc:Fallback xmlns="">
          <p:sp>
            <p:nvSpPr>
              <p:cNvPr id="2" name="Rectangle 1"/>
              <p:cNvSpPr>
                <a:spLocks noRot="1" noChangeAspect="1" noMove="1" noResize="1" noEditPoints="1" noAdjustHandles="1" noChangeArrowheads="1" noChangeShapeType="1" noTextEdit="1"/>
              </p:cNvSpPr>
              <p:nvPr/>
            </p:nvSpPr>
            <p:spPr>
              <a:xfrm>
                <a:off x="1505163" y="5122925"/>
                <a:ext cx="12139149" cy="361637"/>
              </a:xfrm>
              <a:prstGeom prst="rect">
                <a:avLst/>
              </a:prstGeom>
              <a:blipFill rotWithShape="0">
                <a:blip r:embed="rId6"/>
                <a:stretch>
                  <a:fillRect l="-352" t="-3333" b="-23333"/>
                </a:stretch>
              </a:blipFill>
            </p:spPr>
            <p:txBody>
              <a:bodyPr/>
              <a:lstStyle/>
              <a:p>
                <a:r>
                  <a:rPr lang="en-US">
                    <a:noFill/>
                  </a:rPr>
                  <a:t> </a:t>
                </a:r>
              </a:p>
            </p:txBody>
          </p:sp>
        </mc:Fallback>
      </mc:AlternateContent>
    </p:spTree>
    <p:extLst>
      <p:ext uri="{BB962C8B-B14F-4D97-AF65-F5344CB8AC3E}">
        <p14:creationId xmlns:p14="http://schemas.microsoft.com/office/powerpoint/2010/main" val="193914038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064001" y="2559465"/>
            <a:ext cx="7021474" cy="777136"/>
          </a:xfrm>
          <a:prstGeom prst="rect">
            <a:avLst/>
          </a:prstGeom>
          <a:noFill/>
        </p:spPr>
        <p:txBody>
          <a:bodyPr wrap="none" rtlCol="0">
            <a:spAutoFit/>
          </a:bodyPr>
          <a:lstStyle/>
          <a:p>
            <a:r>
              <a:rPr lang="sr-Latn-ME" sz="4450">
                <a:solidFill>
                  <a:srgbClr val="1B1B27"/>
                </a:solidFill>
                <a:latin typeface="Corben" pitchFamily="34" charset="0"/>
                <a:ea typeface="Corben" pitchFamily="34" charset="-122"/>
                <a:cs typeface="Corben" pitchFamily="34" charset="-120"/>
              </a:rPr>
              <a:t>Paralelna implementacija</a:t>
            </a:r>
            <a:endParaRPr lang="en-US" sz="4450">
              <a:solidFill>
                <a:srgbClr val="1B1B27"/>
              </a:solidFill>
              <a:latin typeface="Corben" pitchFamily="34" charset="0"/>
              <a:ea typeface="Corben" pitchFamily="34" charset="-122"/>
              <a:cs typeface="Corben" pitchFamily="34" charset="-120"/>
            </a:endParaRPr>
          </a:p>
        </p:txBody>
      </p:sp>
      <p:pic>
        <p:nvPicPr>
          <p:cNvPr id="17" name="Image 0" descr="preencoded.png"/>
          <p:cNvPicPr>
            <a:picLocks noChangeAspect="1"/>
          </p:cNvPicPr>
          <p:nvPr/>
        </p:nvPicPr>
        <p:blipFill>
          <a:blip r:embed="rId3"/>
          <a:stretch>
            <a:fillRect/>
          </a:stretch>
        </p:blipFill>
        <p:spPr>
          <a:xfrm>
            <a:off x="0" y="-13103"/>
            <a:ext cx="14630400" cy="2107390"/>
          </a:xfrm>
          <a:prstGeom prst="rect">
            <a:avLst/>
          </a:prstGeom>
        </p:spPr>
      </p:pic>
      <mc:AlternateContent xmlns:mc="http://schemas.openxmlformats.org/markup-compatibility/2006" xmlns:a14="http://schemas.microsoft.com/office/drawing/2010/main">
        <mc:Choice Requires="a14">
          <p:sp>
            <p:nvSpPr>
              <p:cNvPr id="2" name="Rectangle 1"/>
              <p:cNvSpPr/>
              <p:nvPr/>
            </p:nvSpPr>
            <p:spPr>
              <a:xfrm>
                <a:off x="891822" y="3582825"/>
                <a:ext cx="11887199" cy="1300356"/>
              </a:xfrm>
              <a:prstGeom prst="rect">
                <a:avLst/>
              </a:prstGeom>
            </p:spPr>
            <p:txBody>
              <a:bodyPr wrap="square">
                <a:spAutoFit/>
              </a:bodyPr>
              <a:lstStyle/>
              <a:p>
                <a:pPr marL="285750" indent="-285750" algn="just">
                  <a:spcBef>
                    <a:spcPts val="600"/>
                  </a:spcBef>
                  <a:buFont typeface="Wingdings" panose="05000000000000000000" pitchFamily="2" charset="2"/>
                  <a:buChar char="v"/>
                  <a:tabLst>
                    <a:tab pos="5732145" algn="r"/>
                  </a:tabLst>
                </a:pPr>
                <a:r>
                  <a:rPr lang="en-US" sz="1750">
                    <a:solidFill>
                      <a:srgbClr val="404155"/>
                    </a:solidFill>
                    <a:latin typeface="Nobile" pitchFamily="34" charset="0"/>
                    <a:ea typeface="Nobile" pitchFamily="34" charset="-122"/>
                    <a:cs typeface="Nobile" pitchFamily="34" charset="-120"/>
                  </a:rPr>
                  <a:t>Nakon toga se ponovo provjerava uslov konvergencije, odnosno da li je greška </a:t>
                </a:r>
                <a:r>
                  <a:rPr lang="en-US" sz="1750" smtClean="0">
                    <a:solidFill>
                      <a:srgbClr val="404155"/>
                    </a:solidFill>
                    <a:latin typeface="Nobile" pitchFamily="34" charset="0"/>
                    <a:ea typeface="Nobile" pitchFamily="34" charset="-122"/>
                    <a:cs typeface="Nobile" pitchFamily="34" charset="-120"/>
                  </a:rPr>
                  <a:t>prihvatljiva</a:t>
                </a:r>
                <a:r>
                  <a:rPr lang="sr-Latn-ME" sz="1750" smtClean="0">
                    <a:solidFill>
                      <a:srgbClr val="404155"/>
                    </a:solidFill>
                    <a:latin typeface="Nobile" pitchFamily="34" charset="0"/>
                    <a:ea typeface="Nobile" pitchFamily="34" charset="-122"/>
                    <a:cs typeface="Nobile" pitchFamily="34" charset="-120"/>
                  </a:rPr>
                  <a:t> ali sada se gleda koliko se svojstvna vrijednosta mijenja između iteracija</a:t>
                </a:r>
                <a:r>
                  <a:rPr lang="en-US" sz="1750" smtClean="0">
                    <a:solidFill>
                      <a:srgbClr val="404155"/>
                    </a:solidFill>
                    <a:latin typeface="Nobile" pitchFamily="34" charset="0"/>
                    <a:ea typeface="Nobile" pitchFamily="34" charset="-122"/>
                    <a:cs typeface="Nobile" pitchFamily="34" charset="-120"/>
                  </a:rPr>
                  <a:t>, </a:t>
                </a:r>
                <a:r>
                  <a:rPr lang="en-US" sz="1750">
                    <a:solidFill>
                      <a:srgbClr val="404155"/>
                    </a:solidFill>
                    <a:latin typeface="Nobile" pitchFamily="34" charset="0"/>
                    <a:ea typeface="Nobile" pitchFamily="34" charset="-122"/>
                    <a:cs typeface="Nobile" pitchFamily="34" charset="-120"/>
                  </a:rPr>
                  <a:t>po formuli: </a:t>
                </a:r>
                <a:endParaRPr lang="sr-Latn-ME" sz="1750" smtClean="0">
                  <a:solidFill>
                    <a:srgbClr val="404155"/>
                  </a:solidFill>
                  <a:latin typeface="Nobile" pitchFamily="34" charset="0"/>
                  <a:ea typeface="Nobile" pitchFamily="34" charset="-122"/>
                  <a:cs typeface="Nobile" pitchFamily="34" charset="-120"/>
                </a:endParaRPr>
              </a:p>
              <a:p>
                <a:pPr algn="just">
                  <a:spcBef>
                    <a:spcPts val="600"/>
                  </a:spcBef>
                  <a:tabLst>
                    <a:tab pos="5732145" algn="r"/>
                  </a:tabLst>
                </a:pPr>
                <a:endParaRPr lang="en-US" sz="1750">
                  <a:solidFill>
                    <a:srgbClr val="404155"/>
                  </a:solidFill>
                  <a:latin typeface="Nobile" pitchFamily="34" charset="0"/>
                  <a:ea typeface="Nobile" pitchFamily="34" charset="-122"/>
                  <a:cs typeface="Nobile" pitchFamily="34" charset="-120"/>
                </a:endParaRPr>
              </a:p>
              <a:p>
                <a:pPr algn="just">
                  <a:spcBef>
                    <a:spcPts val="600"/>
                  </a:spcBef>
                  <a:tabLst>
                    <a:tab pos="5732145" algn="r"/>
                  </a:tabLst>
                </a:pPr>
                <a14:m>
                  <m:oMathPara xmlns:m="http://schemas.openxmlformats.org/officeDocument/2006/math">
                    <m:oMathParaPr>
                      <m:jc m:val="centerGroup"/>
                    </m:oMathParaPr>
                    <m:oMath xmlns:m="http://schemas.openxmlformats.org/officeDocument/2006/math">
                      <m:r>
                        <a:rPr lang="en-US" sz="2100">
                          <a:solidFill>
                            <a:srgbClr val="404155"/>
                          </a:solidFill>
                          <a:latin typeface="Cambria Math" panose="02040503050406030204" pitchFamily="18" charset="0"/>
                          <a:ea typeface="Nobile" pitchFamily="34" charset="-122"/>
                          <a:cs typeface="Nobile" pitchFamily="34" charset="-120"/>
                        </a:rPr>
                        <m:t>∣</m:t>
                      </m:r>
                      <m:sSub>
                        <m:sSubPr>
                          <m:ctrlPr>
                            <a:rPr lang="en-US" sz="2100" i="1">
                              <a:solidFill>
                                <a:srgbClr val="404155"/>
                              </a:solidFill>
                              <a:latin typeface="Cambria Math" panose="02040503050406030204" pitchFamily="18" charset="0"/>
                              <a:ea typeface="Nobile" pitchFamily="34" charset="-122"/>
                              <a:cs typeface="Nobile" pitchFamily="34" charset="-120"/>
                            </a:rPr>
                          </m:ctrlPr>
                        </m:sSubPr>
                        <m:e>
                          <m:r>
                            <a:rPr lang="en-US" sz="2100">
                              <a:solidFill>
                                <a:srgbClr val="404155"/>
                              </a:solidFill>
                              <a:latin typeface="Cambria Math" panose="02040503050406030204" pitchFamily="18" charset="0"/>
                              <a:ea typeface="Nobile" pitchFamily="34" charset="-122"/>
                              <a:cs typeface="Nobile" pitchFamily="34" charset="-120"/>
                            </a:rPr>
                            <m:t>𝜆</m:t>
                          </m:r>
                        </m:e>
                        <m:sub>
                          <m:r>
                            <a:rPr lang="en-US" sz="2100">
                              <a:solidFill>
                                <a:srgbClr val="404155"/>
                              </a:solidFill>
                              <a:latin typeface="Cambria Math" panose="02040503050406030204" pitchFamily="18" charset="0"/>
                              <a:ea typeface="Nobile" pitchFamily="34" charset="-122"/>
                              <a:cs typeface="Nobile" pitchFamily="34" charset="-120"/>
                            </a:rPr>
                            <m:t>𝑘</m:t>
                          </m:r>
                          <m:r>
                            <a:rPr lang="en-US" sz="2100">
                              <a:solidFill>
                                <a:srgbClr val="404155"/>
                              </a:solidFill>
                              <a:latin typeface="Cambria Math" panose="02040503050406030204" pitchFamily="18" charset="0"/>
                              <a:ea typeface="Nobile" pitchFamily="34" charset="-122"/>
                              <a:cs typeface="Nobile" pitchFamily="34" charset="-120"/>
                            </a:rPr>
                            <m:t>+1</m:t>
                          </m:r>
                        </m:sub>
                      </m:sSub>
                      <m:r>
                        <a:rPr lang="en-US" sz="2100">
                          <a:solidFill>
                            <a:srgbClr val="404155"/>
                          </a:solidFill>
                          <a:latin typeface="Cambria Math" panose="02040503050406030204" pitchFamily="18" charset="0"/>
                          <a:ea typeface="Nobile" pitchFamily="34" charset="-122"/>
                          <a:cs typeface="Nobile" pitchFamily="34" charset="-120"/>
                        </a:rPr>
                        <m:t>−</m:t>
                      </m:r>
                      <m:sSub>
                        <m:sSubPr>
                          <m:ctrlPr>
                            <a:rPr lang="en-US" sz="2100" i="1">
                              <a:solidFill>
                                <a:srgbClr val="404155"/>
                              </a:solidFill>
                              <a:latin typeface="Cambria Math" panose="02040503050406030204" pitchFamily="18" charset="0"/>
                              <a:ea typeface="Nobile" pitchFamily="34" charset="-122"/>
                              <a:cs typeface="Nobile" pitchFamily="34" charset="-120"/>
                            </a:rPr>
                          </m:ctrlPr>
                        </m:sSubPr>
                        <m:e>
                          <m:r>
                            <a:rPr lang="en-US" sz="2100">
                              <a:solidFill>
                                <a:srgbClr val="404155"/>
                              </a:solidFill>
                              <a:latin typeface="Cambria Math" panose="02040503050406030204" pitchFamily="18" charset="0"/>
                              <a:ea typeface="Nobile" pitchFamily="34" charset="-122"/>
                              <a:cs typeface="Nobile" pitchFamily="34" charset="-120"/>
                            </a:rPr>
                            <m:t>𝜆</m:t>
                          </m:r>
                        </m:e>
                        <m:sub>
                          <m:r>
                            <a:rPr lang="en-US" sz="2100">
                              <a:solidFill>
                                <a:srgbClr val="404155"/>
                              </a:solidFill>
                              <a:latin typeface="Cambria Math" panose="02040503050406030204" pitchFamily="18" charset="0"/>
                              <a:ea typeface="Nobile" pitchFamily="34" charset="-122"/>
                              <a:cs typeface="Nobile" pitchFamily="34" charset="-120"/>
                            </a:rPr>
                            <m:t>𝑘</m:t>
                          </m:r>
                        </m:sub>
                      </m:sSub>
                      <m:r>
                        <a:rPr lang="en-US" sz="2100">
                          <a:solidFill>
                            <a:srgbClr val="404155"/>
                          </a:solidFill>
                          <a:latin typeface="Cambria Math" panose="02040503050406030204" pitchFamily="18" charset="0"/>
                          <a:ea typeface="Nobile" pitchFamily="34" charset="-122"/>
                          <a:cs typeface="Nobile" pitchFamily="34" charset="-120"/>
                        </a:rPr>
                        <m:t>​∣ &lt;</m:t>
                      </m:r>
                      <m:r>
                        <m:rPr>
                          <m:sty m:val="p"/>
                        </m:rPr>
                        <a:rPr lang="en-US" sz="2100">
                          <a:solidFill>
                            <a:srgbClr val="404155"/>
                          </a:solidFill>
                          <a:latin typeface="Cambria Math" panose="02040503050406030204" pitchFamily="18" charset="0"/>
                          <a:ea typeface="Nobile" pitchFamily="34" charset="-122"/>
                          <a:cs typeface="Nobile" pitchFamily="34" charset="-120"/>
                        </a:rPr>
                        <m:t>δ</m:t>
                      </m:r>
                    </m:oMath>
                  </m:oMathPara>
                </a14:m>
                <a:endParaRPr lang="en-US" sz="2100">
                  <a:solidFill>
                    <a:srgbClr val="404155"/>
                  </a:solidFill>
                  <a:latin typeface="Nobile" pitchFamily="34" charset="0"/>
                  <a:ea typeface="Nobile" pitchFamily="34" charset="-122"/>
                  <a:cs typeface="Nobile" pitchFamily="34" charset="-120"/>
                </a:endParaRPr>
              </a:p>
            </p:txBody>
          </p:sp>
        </mc:Choice>
        <mc:Fallback xmlns="">
          <p:sp>
            <p:nvSpPr>
              <p:cNvPr id="2" name="Rectangle 1"/>
              <p:cNvSpPr>
                <a:spLocks noRot="1" noChangeAspect="1" noMove="1" noResize="1" noEditPoints="1" noAdjustHandles="1" noChangeArrowheads="1" noChangeShapeType="1" noTextEdit="1"/>
              </p:cNvSpPr>
              <p:nvPr/>
            </p:nvSpPr>
            <p:spPr>
              <a:xfrm>
                <a:off x="891822" y="3582825"/>
                <a:ext cx="11887199" cy="1300356"/>
              </a:xfrm>
              <a:prstGeom prst="rect">
                <a:avLst/>
              </a:prstGeom>
              <a:blipFill rotWithShape="0">
                <a:blip r:embed="rId4"/>
                <a:stretch>
                  <a:fillRect l="-256" t="-1408" r="-359"/>
                </a:stretch>
              </a:blipFill>
            </p:spPr>
            <p:txBody>
              <a:bodyPr/>
              <a:lstStyle/>
              <a:p>
                <a:r>
                  <a:rPr lang="en-US">
                    <a:noFill/>
                  </a:rPr>
                  <a:t> </a:t>
                </a:r>
              </a:p>
            </p:txBody>
          </p:sp>
        </mc:Fallback>
      </mc:AlternateContent>
      <p:sp>
        <p:nvSpPr>
          <p:cNvPr id="8" name="Rectangle 7"/>
          <p:cNvSpPr/>
          <p:nvPr/>
        </p:nvSpPr>
        <p:spPr>
          <a:xfrm>
            <a:off x="12884728" y="7668596"/>
            <a:ext cx="1745673" cy="467591"/>
          </a:xfrm>
          <a:prstGeom prst="rect">
            <a:avLst/>
          </a:prstGeom>
          <a:solidFill>
            <a:srgbClr val="F8F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 name="Rectangle 4"/>
              <p:cNvSpPr/>
              <p:nvPr/>
            </p:nvSpPr>
            <p:spPr>
              <a:xfrm>
                <a:off x="891821" y="5685135"/>
                <a:ext cx="11887199" cy="630942"/>
              </a:xfrm>
              <a:prstGeom prst="rect">
                <a:avLst/>
              </a:prstGeom>
            </p:spPr>
            <p:txBody>
              <a:bodyPr wrap="square">
                <a:spAutoFit/>
              </a:bodyPr>
              <a:lstStyle/>
              <a:p>
                <a:pPr marL="285750" indent="-285750">
                  <a:buFont typeface="Wingdings" panose="05000000000000000000" pitchFamily="2" charset="2"/>
                  <a:buChar char="v"/>
                </a:pPr>
                <a:r>
                  <a:rPr lang="en-US" sz="1750" smtClean="0">
                    <a:solidFill>
                      <a:srgbClr val="404155"/>
                    </a:solidFill>
                    <a:latin typeface="Nobile" pitchFamily="34" charset="0"/>
                    <a:ea typeface="Nobile" pitchFamily="34" charset="-122"/>
                    <a:cs typeface="Nobile" pitchFamily="34" charset="-120"/>
                  </a:rPr>
                  <a:t>Ukoliko</a:t>
                </a:r>
                <a:r>
                  <a:rPr lang="sr-Latn-ME" sz="1750" smtClean="0">
                    <a:solidFill>
                      <a:srgbClr val="404155"/>
                    </a:solidFill>
                    <a:latin typeface="Nobile" pitchFamily="34" charset="0"/>
                    <a:ea typeface="Nobile" pitchFamily="34" charset="-122"/>
                    <a:cs typeface="Nobile" pitchFamily="34" charset="-120"/>
                  </a:rPr>
                  <a:t> je</a:t>
                </a:r>
                <a:r>
                  <a:rPr lang="en-US" sz="1750" smtClean="0">
                    <a:solidFill>
                      <a:srgbClr val="404155"/>
                    </a:solidFill>
                    <a:latin typeface="Nobile" pitchFamily="34" charset="0"/>
                    <a:ea typeface="Nobile" pitchFamily="34" charset="-122"/>
                    <a:cs typeface="Nobile" pitchFamily="34" charset="-120"/>
                  </a:rPr>
                  <a:t> </a:t>
                </a:r>
                <a:r>
                  <a:rPr lang="en-US" sz="1750">
                    <a:solidFill>
                      <a:srgbClr val="404155"/>
                    </a:solidFill>
                    <a:latin typeface="Nobile" pitchFamily="34" charset="0"/>
                    <a:ea typeface="Nobile" pitchFamily="34" charset="-122"/>
                    <a:cs typeface="Nobile" pitchFamily="34" charset="-120"/>
                  </a:rPr>
                  <a:t>greška </a:t>
                </a:r>
                <a:r>
                  <a:rPr lang="en-US" sz="1750" smtClean="0">
                    <a:solidFill>
                      <a:srgbClr val="404155"/>
                    </a:solidFill>
                    <a:latin typeface="Nobile" pitchFamily="34" charset="0"/>
                    <a:ea typeface="Nobile" pitchFamily="34" charset="-122"/>
                    <a:cs typeface="Nobile" pitchFamily="34" charset="-120"/>
                  </a:rPr>
                  <a:t>prihvatljiv</a:t>
                </a:r>
                <a:r>
                  <a:rPr lang="sr-Latn-ME" sz="1750" smtClean="0">
                    <a:solidFill>
                      <a:srgbClr val="404155"/>
                    </a:solidFill>
                    <a:latin typeface="Nobile" pitchFamily="34" charset="0"/>
                    <a:ea typeface="Nobile" pitchFamily="34" charset="-122"/>
                    <a:cs typeface="Nobile" pitchFamily="34" charset="-120"/>
                  </a:rPr>
                  <a:t>a</a:t>
                </a:r>
                <a:r>
                  <a:rPr lang="en-US" sz="1750" smtClean="0">
                    <a:solidFill>
                      <a:srgbClr val="404155"/>
                    </a:solidFill>
                    <a:latin typeface="Nobile" pitchFamily="34" charset="0"/>
                    <a:ea typeface="Nobile" pitchFamily="34" charset="-122"/>
                    <a:cs typeface="Nobile" pitchFamily="34" charset="-120"/>
                  </a:rPr>
                  <a:t>, </a:t>
                </a:r>
                <a:r>
                  <a:rPr lang="en-US" sz="1750">
                    <a:solidFill>
                      <a:srgbClr val="404155"/>
                    </a:solidFill>
                    <a:latin typeface="Nobile" pitchFamily="34" charset="0"/>
                    <a:ea typeface="Nobile" pitchFamily="34" charset="-122"/>
                    <a:cs typeface="Nobile" pitchFamily="34" charset="-120"/>
                  </a:rPr>
                  <a:t>uzimamo trenutni </a:t>
                </a:r>
                <a14:m>
                  <m:oMath xmlns:m="http://schemas.openxmlformats.org/officeDocument/2006/math">
                    <m:sSub>
                      <m:sSubPr>
                        <m:ctrlPr>
                          <a:rPr lang="en-US" sz="1750" i="1">
                            <a:solidFill>
                              <a:srgbClr val="404155"/>
                            </a:solidFill>
                            <a:latin typeface="Cambria Math" panose="02040503050406030204" pitchFamily="18" charset="0"/>
                            <a:ea typeface="Nobile" pitchFamily="34" charset="-122"/>
                            <a:cs typeface="Nobile" pitchFamily="34" charset="-120"/>
                          </a:rPr>
                        </m:ctrlPr>
                      </m:sSubPr>
                      <m:e>
                        <m:r>
                          <a:rPr lang="en-US" sz="1750">
                            <a:solidFill>
                              <a:srgbClr val="404155"/>
                            </a:solidFill>
                            <a:latin typeface="Cambria Math" panose="02040503050406030204" pitchFamily="18" charset="0"/>
                            <a:ea typeface="Nobile" pitchFamily="34" charset="-122"/>
                            <a:cs typeface="Nobile" pitchFamily="34" charset="-120"/>
                          </a:rPr>
                          <m:t>𝜆</m:t>
                        </m:r>
                      </m:e>
                      <m:sub>
                        <m:r>
                          <a:rPr lang="en-US" sz="1750">
                            <a:solidFill>
                              <a:srgbClr val="404155"/>
                            </a:solidFill>
                            <a:latin typeface="Cambria Math" panose="02040503050406030204" pitchFamily="18" charset="0"/>
                            <a:ea typeface="Nobile" pitchFamily="34" charset="-122"/>
                            <a:cs typeface="Nobile" pitchFamily="34" charset="-120"/>
                          </a:rPr>
                          <m:t>𝑘</m:t>
                        </m:r>
                      </m:sub>
                    </m:sSub>
                  </m:oMath>
                </a14:m>
                <a:r>
                  <a:rPr lang="en-US" sz="1750">
                    <a:solidFill>
                      <a:srgbClr val="404155"/>
                    </a:solidFill>
                    <a:latin typeface="Nobile" pitchFamily="34" charset="0"/>
                    <a:ea typeface="Nobile" pitchFamily="34" charset="-122"/>
                    <a:cs typeface="Nobile" pitchFamily="34" charset="-120"/>
                  </a:rPr>
                  <a:t> kao dominantnu </a:t>
                </a:r>
                <a:r>
                  <a:rPr lang="en-US" sz="1750" smtClean="0">
                    <a:solidFill>
                      <a:srgbClr val="404155"/>
                    </a:solidFill>
                    <a:latin typeface="Nobile" pitchFamily="34" charset="0"/>
                    <a:ea typeface="Nobile" pitchFamily="34" charset="-122"/>
                    <a:cs typeface="Nobile" pitchFamily="34" charset="-120"/>
                  </a:rPr>
                  <a:t>vrijednost</a:t>
                </a:r>
                <a:r>
                  <a:rPr lang="sr-Latn-ME" sz="1750" smtClean="0">
                    <a:solidFill>
                      <a:srgbClr val="404155"/>
                    </a:solidFill>
                    <a:latin typeface="Nobile" pitchFamily="34" charset="0"/>
                    <a:ea typeface="Nobile" pitchFamily="34" charset="-122"/>
                    <a:cs typeface="Nobile" pitchFamily="34" charset="-120"/>
                  </a:rPr>
                  <a:t>. </a:t>
                </a:r>
                <a:r>
                  <a:rPr lang="sv-SE" sz="1750" smtClean="0">
                    <a:solidFill>
                      <a:srgbClr val="404155"/>
                    </a:solidFill>
                    <a:latin typeface="Nobile" pitchFamily="34" charset="0"/>
                    <a:ea typeface="Nobile" pitchFamily="34" charset="-122"/>
                    <a:cs typeface="Nobile" pitchFamily="34" charset="-120"/>
                  </a:rPr>
                  <a:t>U </a:t>
                </a:r>
                <a:r>
                  <a:rPr lang="sv-SE" sz="1750">
                    <a:solidFill>
                      <a:srgbClr val="404155"/>
                    </a:solidFill>
                    <a:latin typeface="Nobile" pitchFamily="34" charset="0"/>
                    <a:ea typeface="Nobile" pitchFamily="34" charset="-122"/>
                    <a:cs typeface="Nobile" pitchFamily="34" charset="-120"/>
                  </a:rPr>
                  <a:t>suprotnom, algoritam nastavlja sa narednom iteracijom sve dok ne bude zadovoljen kriterijum konvergencije</a:t>
                </a:r>
                <a:r>
                  <a:rPr lang="sv-SE" sz="1750" smtClean="0">
                    <a:solidFill>
                      <a:srgbClr val="404155"/>
                    </a:solidFill>
                    <a:latin typeface="Nobile" pitchFamily="34" charset="0"/>
                    <a:ea typeface="Nobile" pitchFamily="34" charset="-122"/>
                    <a:cs typeface="Nobile" pitchFamily="34" charset="-120"/>
                  </a:rPr>
                  <a:t>.</a:t>
                </a:r>
                <a:endParaRPr lang="en-US" sz="1750">
                  <a:solidFill>
                    <a:srgbClr val="404155"/>
                  </a:solidFill>
                  <a:latin typeface="Nobile" pitchFamily="34" charset="0"/>
                  <a:ea typeface="Nobile" pitchFamily="34" charset="-122"/>
                  <a:cs typeface="Nobile" pitchFamily="34" charset="-120"/>
                </a:endParaRPr>
              </a:p>
            </p:txBody>
          </p:sp>
        </mc:Choice>
        <mc:Fallback xmlns="">
          <p:sp>
            <p:nvSpPr>
              <p:cNvPr id="5" name="Rectangle 4"/>
              <p:cNvSpPr>
                <a:spLocks noRot="1" noChangeAspect="1" noMove="1" noResize="1" noEditPoints="1" noAdjustHandles="1" noChangeArrowheads="1" noChangeShapeType="1" noTextEdit="1"/>
              </p:cNvSpPr>
              <p:nvPr/>
            </p:nvSpPr>
            <p:spPr>
              <a:xfrm>
                <a:off x="891821" y="5685135"/>
                <a:ext cx="11887199" cy="630942"/>
              </a:xfrm>
              <a:prstGeom prst="rect">
                <a:avLst/>
              </a:prstGeom>
              <a:blipFill rotWithShape="0">
                <a:blip r:embed="rId5"/>
                <a:stretch>
                  <a:fillRect l="-256" t="-2913" b="-13592"/>
                </a:stretch>
              </a:blipFill>
            </p:spPr>
            <p:txBody>
              <a:bodyPr/>
              <a:lstStyle/>
              <a:p>
                <a:r>
                  <a:rPr lang="en-US">
                    <a:noFill/>
                  </a:rPr>
                  <a:t> </a:t>
                </a:r>
              </a:p>
            </p:txBody>
          </p:sp>
        </mc:Fallback>
      </mc:AlternateContent>
    </p:spTree>
    <p:extLst>
      <p:ext uri="{BB962C8B-B14F-4D97-AF65-F5344CB8AC3E}">
        <p14:creationId xmlns:p14="http://schemas.microsoft.com/office/powerpoint/2010/main" val="157036450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376458" y="0"/>
            <a:ext cx="5253942" cy="8229600"/>
          </a:xfrm>
          <a:prstGeom prst="rect">
            <a:avLst/>
          </a:prstGeom>
        </p:spPr>
      </p:pic>
      <p:sp>
        <p:nvSpPr>
          <p:cNvPr id="3" name="Text 0"/>
          <p:cNvSpPr/>
          <p:nvPr/>
        </p:nvSpPr>
        <p:spPr>
          <a:xfrm>
            <a:off x="793790" y="1275517"/>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B1B27"/>
                </a:solidFill>
                <a:latin typeface="Corben" pitchFamily="34" charset="0"/>
                <a:ea typeface="Corben" pitchFamily="34" charset="-122"/>
                <a:cs typeface="Corben" pitchFamily="34" charset="-120"/>
              </a:rPr>
              <a:t>Prednosti i Nedostaci Paralelne Implementacije</a:t>
            </a:r>
            <a:endParaRPr lang="en-US" sz="4450" dirty="0"/>
          </a:p>
        </p:txBody>
      </p:sp>
      <p:sp>
        <p:nvSpPr>
          <p:cNvPr id="13" name="Text 1"/>
          <p:cNvSpPr/>
          <p:nvPr/>
        </p:nvSpPr>
        <p:spPr>
          <a:xfrm>
            <a:off x="793791" y="2897148"/>
            <a:ext cx="2504702" cy="354330"/>
          </a:xfrm>
          <a:prstGeom prst="rect">
            <a:avLst/>
          </a:prstGeom>
          <a:noFill/>
          <a:ln/>
        </p:spPr>
        <p:txBody>
          <a:bodyPr wrap="none" lIns="0" tIns="0" rIns="0" bIns="0" rtlCol="0" anchor="t"/>
          <a:lstStyle/>
          <a:p>
            <a:pPr marL="0" indent="0" algn="l">
              <a:lnSpc>
                <a:spcPts val="2750"/>
              </a:lnSpc>
              <a:buNone/>
            </a:pPr>
            <a:r>
              <a:rPr lang="en-US" sz="2200" dirty="0">
                <a:solidFill>
                  <a:srgbClr val="1B1B27"/>
                </a:solidFill>
                <a:latin typeface="Corben" pitchFamily="34" charset="0"/>
                <a:ea typeface="Corben" pitchFamily="34" charset="-122"/>
                <a:cs typeface="Corben" pitchFamily="34" charset="-120"/>
              </a:rPr>
              <a:t>Prednosti</a:t>
            </a:r>
            <a:endParaRPr lang="en-US" sz="2200" dirty="0"/>
          </a:p>
        </p:txBody>
      </p:sp>
      <p:sp>
        <p:nvSpPr>
          <p:cNvPr id="14" name="Text 2"/>
          <p:cNvSpPr/>
          <p:nvPr/>
        </p:nvSpPr>
        <p:spPr>
          <a:xfrm>
            <a:off x="793791" y="3492247"/>
            <a:ext cx="3921203" cy="725805"/>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Paralelna obrada značajno ubrzava računanje</a:t>
            </a:r>
            <a:r>
              <a:rPr lang="en-US" sz="1750">
                <a:solidFill>
                  <a:srgbClr val="404155"/>
                </a:solidFill>
                <a:latin typeface="Nobile" pitchFamily="34" charset="0"/>
                <a:ea typeface="Nobile" pitchFamily="34" charset="-122"/>
                <a:cs typeface="Nobile" pitchFamily="34" charset="-120"/>
              </a:rPr>
              <a:t>. </a:t>
            </a:r>
            <a:r>
              <a:rPr lang="en-US" sz="1750" smtClean="0">
                <a:solidFill>
                  <a:srgbClr val="404155"/>
                </a:solidFill>
                <a:latin typeface="Nobile" pitchFamily="34" charset="0"/>
                <a:ea typeface="Nobile" pitchFamily="34" charset="-122"/>
                <a:cs typeface="Nobile" pitchFamily="34" charset="-120"/>
              </a:rPr>
              <a:t>Ovo </a:t>
            </a:r>
            <a:r>
              <a:rPr lang="en-US" sz="1750">
                <a:solidFill>
                  <a:srgbClr val="404155"/>
                </a:solidFill>
                <a:latin typeface="Nobile" pitchFamily="34" charset="0"/>
                <a:ea typeface="Nobile" pitchFamily="34" charset="-122"/>
                <a:cs typeface="Nobile" pitchFamily="34" charset="-120"/>
              </a:rPr>
              <a:t>posebno </a:t>
            </a:r>
            <a:r>
              <a:rPr lang="sr-Latn-ME" sz="1750" smtClean="0">
                <a:solidFill>
                  <a:srgbClr val="404155"/>
                </a:solidFill>
                <a:latin typeface="Nobile" pitchFamily="34" charset="0"/>
                <a:ea typeface="Nobile" pitchFamily="34" charset="-122"/>
                <a:cs typeface="Nobile" pitchFamily="34" charset="-120"/>
              </a:rPr>
              <a:t>dolazi do izražaja kod</a:t>
            </a:r>
            <a:r>
              <a:rPr lang="en-US" sz="1750" smtClean="0">
                <a:solidFill>
                  <a:srgbClr val="404155"/>
                </a:solidFill>
                <a:latin typeface="Nobile" pitchFamily="34" charset="0"/>
                <a:ea typeface="Nobile" pitchFamily="34" charset="-122"/>
                <a:cs typeface="Nobile" pitchFamily="34" charset="-120"/>
              </a:rPr>
              <a:t> velik</a:t>
            </a:r>
            <a:r>
              <a:rPr lang="sr-Latn-ME" sz="1750" smtClean="0">
                <a:solidFill>
                  <a:srgbClr val="404155"/>
                </a:solidFill>
                <a:latin typeface="Nobile" pitchFamily="34" charset="0"/>
                <a:ea typeface="Nobile" pitchFamily="34" charset="-122"/>
                <a:cs typeface="Nobile" pitchFamily="34" charset="-120"/>
              </a:rPr>
              <a:t>ih</a:t>
            </a:r>
            <a:r>
              <a:rPr lang="en-US" sz="1750" smtClean="0">
                <a:solidFill>
                  <a:srgbClr val="404155"/>
                </a:solidFill>
                <a:latin typeface="Nobile" pitchFamily="34" charset="0"/>
                <a:ea typeface="Nobile" pitchFamily="34" charset="-122"/>
                <a:cs typeface="Nobile" pitchFamily="34" charset="-120"/>
              </a:rPr>
              <a:t> matric</a:t>
            </a:r>
            <a:r>
              <a:rPr lang="sr-Latn-ME" sz="1750" smtClean="0">
                <a:solidFill>
                  <a:srgbClr val="404155"/>
                </a:solidFill>
                <a:latin typeface="Nobile" pitchFamily="34" charset="0"/>
                <a:ea typeface="Nobile" pitchFamily="34" charset="-122"/>
                <a:cs typeface="Nobile" pitchFamily="34" charset="-120"/>
              </a:rPr>
              <a:t>a</a:t>
            </a:r>
            <a:r>
              <a:rPr lang="en-US" sz="1750" smtClean="0">
                <a:solidFill>
                  <a:srgbClr val="404155"/>
                </a:solidFill>
                <a:latin typeface="Nobile" pitchFamily="34" charset="0"/>
                <a:ea typeface="Nobile" pitchFamily="34" charset="-122"/>
                <a:cs typeface="Nobile" pitchFamily="34" charset="-120"/>
              </a:rPr>
              <a:t>.</a:t>
            </a:r>
            <a:endParaRPr lang="en-US" sz="1750" dirty="0"/>
          </a:p>
        </p:txBody>
      </p:sp>
      <p:sp>
        <p:nvSpPr>
          <p:cNvPr id="15" name="Text 3"/>
          <p:cNvSpPr/>
          <p:nvPr/>
        </p:nvSpPr>
        <p:spPr>
          <a:xfrm>
            <a:off x="793791" y="4663440"/>
            <a:ext cx="422976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Smanjeno vrijeme obrade</a:t>
            </a:r>
            <a:endParaRPr lang="en-US" sz="1750" dirty="0"/>
          </a:p>
        </p:txBody>
      </p:sp>
      <p:sp>
        <p:nvSpPr>
          <p:cNvPr id="16" name="Text 4"/>
          <p:cNvSpPr/>
          <p:nvPr/>
        </p:nvSpPr>
        <p:spPr>
          <a:xfrm>
            <a:off x="793790" y="5105638"/>
            <a:ext cx="4229767"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Skalabilnost sa više resursa</a:t>
            </a:r>
            <a:endParaRPr lang="en-US" sz="1750" dirty="0"/>
          </a:p>
        </p:txBody>
      </p:sp>
      <p:sp>
        <p:nvSpPr>
          <p:cNvPr id="17" name="Text 5"/>
          <p:cNvSpPr/>
          <p:nvPr/>
        </p:nvSpPr>
        <p:spPr>
          <a:xfrm>
            <a:off x="5783253" y="2897148"/>
            <a:ext cx="2504702" cy="354330"/>
          </a:xfrm>
          <a:prstGeom prst="rect">
            <a:avLst/>
          </a:prstGeom>
          <a:noFill/>
          <a:ln/>
        </p:spPr>
        <p:txBody>
          <a:bodyPr wrap="none" lIns="0" tIns="0" rIns="0" bIns="0" rtlCol="0" anchor="t"/>
          <a:lstStyle/>
          <a:p>
            <a:pPr marL="0" indent="0" algn="l">
              <a:lnSpc>
                <a:spcPts val="2750"/>
              </a:lnSpc>
              <a:buNone/>
            </a:pPr>
            <a:r>
              <a:rPr lang="en-US" sz="2200" dirty="0">
                <a:solidFill>
                  <a:srgbClr val="1B1B27"/>
                </a:solidFill>
                <a:latin typeface="Corben" pitchFamily="34" charset="0"/>
                <a:ea typeface="Corben" pitchFamily="34" charset="-122"/>
                <a:cs typeface="Corben" pitchFamily="34" charset="-120"/>
              </a:rPr>
              <a:t>Nedostaci</a:t>
            </a:r>
            <a:endParaRPr lang="en-US" sz="2200" dirty="0"/>
          </a:p>
        </p:txBody>
      </p:sp>
      <p:sp>
        <p:nvSpPr>
          <p:cNvPr id="18" name="Text 6"/>
          <p:cNvSpPr/>
          <p:nvPr/>
        </p:nvSpPr>
        <p:spPr>
          <a:xfrm>
            <a:off x="5256015" y="3492247"/>
            <a:ext cx="3887985" cy="1088708"/>
          </a:xfrm>
          <a:prstGeom prst="rect">
            <a:avLst/>
          </a:prstGeom>
          <a:noFill/>
          <a:ln/>
        </p:spPr>
        <p:txBody>
          <a:bodyPr wrap="square" lIns="0" tIns="0" rIns="0" bIns="0" rtlCol="0" anchor="t"/>
          <a:lstStyle/>
          <a:p>
            <a:pPr marL="0" indent="0" algn="l">
              <a:lnSpc>
                <a:spcPts val="2850"/>
              </a:lnSpc>
              <a:buNone/>
            </a:pPr>
            <a:r>
              <a:rPr lang="sr-Latn-ME" sz="1750" smtClean="0">
                <a:solidFill>
                  <a:srgbClr val="404155"/>
                </a:solidFill>
                <a:latin typeface="Nobile" pitchFamily="34" charset="0"/>
                <a:ea typeface="Nobile" pitchFamily="34" charset="-122"/>
                <a:cs typeface="Nobile" pitchFamily="34" charset="-120"/>
              </a:rPr>
              <a:t>Kod paralelnog pristupa se povećava složenost implementacije.</a:t>
            </a:r>
            <a:endParaRPr lang="en-US" sz="1750" dirty="0"/>
          </a:p>
        </p:txBody>
      </p:sp>
      <p:sp>
        <p:nvSpPr>
          <p:cNvPr id="19" name="Text 7"/>
          <p:cNvSpPr/>
          <p:nvPr/>
        </p:nvSpPr>
        <p:spPr>
          <a:xfrm>
            <a:off x="5275026" y="4624552"/>
            <a:ext cx="551669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Povećana složenost koda</a:t>
            </a:r>
            <a:endParaRPr lang="en-US" sz="1750" dirty="0"/>
          </a:p>
        </p:txBody>
      </p:sp>
      <p:sp>
        <p:nvSpPr>
          <p:cNvPr id="20" name="Text 8"/>
          <p:cNvSpPr/>
          <p:nvPr/>
        </p:nvSpPr>
        <p:spPr>
          <a:xfrm>
            <a:off x="5256015" y="5211857"/>
            <a:ext cx="551669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Komunikacijski troškovi</a:t>
            </a:r>
            <a:endParaRPr lang="en-US" sz="1750" dirty="0"/>
          </a:p>
        </p:txBody>
      </p:sp>
      <p:sp>
        <p:nvSpPr>
          <p:cNvPr id="21" name="Text 9"/>
          <p:cNvSpPr/>
          <p:nvPr/>
        </p:nvSpPr>
        <p:spPr>
          <a:xfrm>
            <a:off x="5275026" y="5795652"/>
            <a:ext cx="551669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Izazovi sinhronizacije</a:t>
            </a:r>
            <a:endParaRPr lang="en-US" sz="1750" dirty="0"/>
          </a:p>
        </p:txBody>
      </p:sp>
      <p:pic>
        <p:nvPicPr>
          <p:cNvPr id="22" name="Image 1" descr="preencoded.png"/>
          <p:cNvPicPr>
            <a:picLocks noChangeAspect="1"/>
          </p:cNvPicPr>
          <p:nvPr/>
        </p:nvPicPr>
        <p:blipFill>
          <a:blip r:embed="rId4"/>
          <a:stretch>
            <a:fillRect/>
          </a:stretch>
        </p:blipFill>
        <p:spPr>
          <a:xfrm>
            <a:off x="4426329" y="4564190"/>
            <a:ext cx="500878" cy="566976"/>
          </a:xfrm>
          <a:prstGeom prst="rect">
            <a:avLst/>
          </a:prstGeom>
        </p:spPr>
      </p:pic>
      <p:pic>
        <p:nvPicPr>
          <p:cNvPr id="23" name="Image 2" descr="preencoded.png"/>
          <p:cNvPicPr>
            <a:picLocks noChangeAspect="1"/>
          </p:cNvPicPr>
          <p:nvPr/>
        </p:nvPicPr>
        <p:blipFill>
          <a:blip r:embed="rId5"/>
          <a:stretch>
            <a:fillRect/>
          </a:stretch>
        </p:blipFill>
        <p:spPr>
          <a:xfrm>
            <a:off x="8564753" y="4529888"/>
            <a:ext cx="500878" cy="566976"/>
          </a:xfrm>
          <a:prstGeom prst="rect">
            <a:avLst/>
          </a:prstGeom>
        </p:spPr>
      </p:pic>
      <p:pic>
        <p:nvPicPr>
          <p:cNvPr id="24" name="Image 3" descr="preencoded.png"/>
          <p:cNvPicPr>
            <a:picLocks noChangeAspect="1"/>
          </p:cNvPicPr>
          <p:nvPr/>
        </p:nvPicPr>
        <p:blipFill>
          <a:blip r:embed="rId6"/>
          <a:stretch>
            <a:fillRect/>
          </a:stretch>
        </p:blipFill>
        <p:spPr>
          <a:xfrm>
            <a:off x="8564753" y="5140461"/>
            <a:ext cx="500878" cy="566976"/>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793790" y="2616398"/>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1B1B27"/>
                </a:solidFill>
                <a:latin typeface="Corben" pitchFamily="34" charset="0"/>
                <a:ea typeface="Corben" pitchFamily="34" charset="-122"/>
                <a:cs typeface="Corben" pitchFamily="34" charset="-120"/>
              </a:rPr>
              <a:t>Zaključak</a:t>
            </a:r>
            <a:endParaRPr lang="en-US" sz="4450" dirty="0"/>
          </a:p>
        </p:txBody>
      </p:sp>
      <p:sp>
        <p:nvSpPr>
          <p:cNvPr id="3" name="Shape 1"/>
          <p:cNvSpPr/>
          <p:nvPr/>
        </p:nvSpPr>
        <p:spPr>
          <a:xfrm>
            <a:off x="793790" y="4033957"/>
            <a:ext cx="510302" cy="510302"/>
          </a:xfrm>
          <a:prstGeom prst="roundRect">
            <a:avLst>
              <a:gd name="adj" fmla="val 18669"/>
            </a:avLst>
          </a:prstGeom>
          <a:solidFill>
            <a:srgbClr val="D2D9F9"/>
          </a:solidFill>
          <a:ln w="7620">
            <a:solidFill>
              <a:srgbClr val="B8BFDF"/>
            </a:solidFill>
            <a:prstDash val="solid"/>
          </a:ln>
        </p:spPr>
      </p:sp>
      <p:pic>
        <p:nvPicPr>
          <p:cNvPr id="4" name="Image 0" descr="preencoded.png"/>
          <p:cNvPicPr>
            <a:picLocks noChangeAspect="1"/>
          </p:cNvPicPr>
          <p:nvPr/>
        </p:nvPicPr>
        <p:blipFill>
          <a:blip r:embed="rId3"/>
          <a:stretch>
            <a:fillRect/>
          </a:stretch>
        </p:blipFill>
        <p:spPr>
          <a:xfrm>
            <a:off x="878860" y="4076462"/>
            <a:ext cx="340162" cy="425291"/>
          </a:xfrm>
          <a:prstGeom prst="rect">
            <a:avLst/>
          </a:prstGeom>
        </p:spPr>
      </p:pic>
      <p:sp>
        <p:nvSpPr>
          <p:cNvPr id="5" name="Text 2"/>
          <p:cNvSpPr/>
          <p:nvPr/>
        </p:nvSpPr>
        <p:spPr>
          <a:xfrm>
            <a:off x="1530906" y="403395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04155"/>
                </a:solidFill>
                <a:latin typeface="Corben" pitchFamily="34" charset="0"/>
                <a:ea typeface="Corben" pitchFamily="34" charset="-122"/>
                <a:cs typeface="Corben" pitchFamily="34" charset="-120"/>
              </a:rPr>
              <a:t>Efikasnost</a:t>
            </a:r>
            <a:endParaRPr lang="en-US" sz="2200" dirty="0"/>
          </a:p>
        </p:txBody>
      </p:sp>
      <p:sp>
        <p:nvSpPr>
          <p:cNvPr id="6" name="Text 3"/>
          <p:cNvSpPr/>
          <p:nvPr/>
        </p:nvSpPr>
        <p:spPr>
          <a:xfrm>
            <a:off x="1530906" y="4524375"/>
            <a:ext cx="3459242" cy="1088708"/>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Metoda Stepenih Iteracija je jednostavna za implementaciju i paralelizaciju.</a:t>
            </a:r>
            <a:endParaRPr lang="en-US" sz="1750" dirty="0"/>
          </a:p>
        </p:txBody>
      </p:sp>
      <p:sp>
        <p:nvSpPr>
          <p:cNvPr id="7" name="Shape 4"/>
          <p:cNvSpPr/>
          <p:nvPr/>
        </p:nvSpPr>
        <p:spPr>
          <a:xfrm>
            <a:off x="5216962" y="4033957"/>
            <a:ext cx="510302" cy="510302"/>
          </a:xfrm>
          <a:prstGeom prst="roundRect">
            <a:avLst>
              <a:gd name="adj" fmla="val 18669"/>
            </a:avLst>
          </a:prstGeom>
          <a:solidFill>
            <a:srgbClr val="D2D9F9"/>
          </a:solidFill>
          <a:ln w="7620">
            <a:solidFill>
              <a:srgbClr val="B8BFDF"/>
            </a:solidFill>
            <a:prstDash val="solid"/>
          </a:ln>
        </p:spPr>
      </p:sp>
      <p:pic>
        <p:nvPicPr>
          <p:cNvPr id="8" name="Image 1" descr="preencoded.png"/>
          <p:cNvPicPr>
            <a:picLocks noChangeAspect="1"/>
          </p:cNvPicPr>
          <p:nvPr/>
        </p:nvPicPr>
        <p:blipFill>
          <a:blip r:embed="rId4"/>
          <a:stretch>
            <a:fillRect/>
          </a:stretch>
        </p:blipFill>
        <p:spPr>
          <a:xfrm>
            <a:off x="5302032" y="4076462"/>
            <a:ext cx="340162" cy="425291"/>
          </a:xfrm>
          <a:prstGeom prst="rect">
            <a:avLst/>
          </a:prstGeom>
        </p:spPr>
      </p:pic>
      <p:sp>
        <p:nvSpPr>
          <p:cNvPr id="9" name="Text 5"/>
          <p:cNvSpPr/>
          <p:nvPr/>
        </p:nvSpPr>
        <p:spPr>
          <a:xfrm>
            <a:off x="5954078" y="403395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04155"/>
                </a:solidFill>
                <a:latin typeface="Corben" pitchFamily="34" charset="0"/>
                <a:ea typeface="Corben" pitchFamily="34" charset="-122"/>
                <a:cs typeface="Corben" pitchFamily="34" charset="-120"/>
              </a:rPr>
              <a:t>Praktična Upotreba</a:t>
            </a:r>
            <a:endParaRPr lang="en-US" sz="2200" dirty="0"/>
          </a:p>
        </p:txBody>
      </p:sp>
      <p:sp>
        <p:nvSpPr>
          <p:cNvPr id="10" name="Text 6"/>
          <p:cNvSpPr/>
          <p:nvPr/>
        </p:nvSpPr>
        <p:spPr>
          <a:xfrm>
            <a:off x="5954078" y="4524375"/>
            <a:ext cx="3459242" cy="1088708"/>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Široka primjena u različitim naučnim i inženjerskim disciplinama.</a:t>
            </a:r>
            <a:endParaRPr lang="en-US" sz="1750" dirty="0"/>
          </a:p>
        </p:txBody>
      </p:sp>
      <p:sp>
        <p:nvSpPr>
          <p:cNvPr id="11" name="Shape 7"/>
          <p:cNvSpPr/>
          <p:nvPr/>
        </p:nvSpPr>
        <p:spPr>
          <a:xfrm>
            <a:off x="9640133" y="4033957"/>
            <a:ext cx="510302" cy="510302"/>
          </a:xfrm>
          <a:prstGeom prst="roundRect">
            <a:avLst>
              <a:gd name="adj" fmla="val 18669"/>
            </a:avLst>
          </a:prstGeom>
          <a:solidFill>
            <a:srgbClr val="D2D9F9"/>
          </a:solidFill>
          <a:ln w="7620">
            <a:solidFill>
              <a:srgbClr val="B8BFDF"/>
            </a:solidFill>
            <a:prstDash val="solid"/>
          </a:ln>
        </p:spPr>
      </p:sp>
      <p:pic>
        <p:nvPicPr>
          <p:cNvPr id="12" name="Image 2" descr="preencoded.png"/>
          <p:cNvPicPr>
            <a:picLocks noChangeAspect="1"/>
          </p:cNvPicPr>
          <p:nvPr/>
        </p:nvPicPr>
        <p:blipFill>
          <a:blip r:embed="rId5"/>
          <a:stretch>
            <a:fillRect/>
          </a:stretch>
        </p:blipFill>
        <p:spPr>
          <a:xfrm>
            <a:off x="9725204" y="4076462"/>
            <a:ext cx="340162" cy="425291"/>
          </a:xfrm>
          <a:prstGeom prst="rect">
            <a:avLst/>
          </a:prstGeom>
        </p:spPr>
      </p:pic>
      <p:sp>
        <p:nvSpPr>
          <p:cNvPr id="13" name="Text 8"/>
          <p:cNvSpPr/>
          <p:nvPr/>
        </p:nvSpPr>
        <p:spPr>
          <a:xfrm>
            <a:off x="10377249" y="403395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04155"/>
                </a:solidFill>
                <a:latin typeface="Corben" pitchFamily="34" charset="0"/>
                <a:ea typeface="Corben" pitchFamily="34" charset="-122"/>
                <a:cs typeface="Corben" pitchFamily="34" charset="-120"/>
              </a:rPr>
              <a:t>Paralelizacija</a:t>
            </a:r>
            <a:endParaRPr lang="en-US" sz="2200" dirty="0"/>
          </a:p>
        </p:txBody>
      </p:sp>
      <p:sp>
        <p:nvSpPr>
          <p:cNvPr id="14" name="Text 9"/>
          <p:cNvSpPr/>
          <p:nvPr/>
        </p:nvSpPr>
        <p:spPr>
          <a:xfrm>
            <a:off x="10377249" y="4524375"/>
            <a:ext cx="3459242" cy="1088708"/>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Paralelne implementacije mogu značajno smanjiti vrijeme računanja.</a:t>
            </a:r>
            <a:endParaRPr lang="en-US" sz="1750" dirty="0"/>
          </a:p>
        </p:txBody>
      </p:sp>
      <p:sp>
        <p:nvSpPr>
          <p:cNvPr id="15" name="Rectangle 14"/>
          <p:cNvSpPr/>
          <p:nvPr/>
        </p:nvSpPr>
        <p:spPr>
          <a:xfrm>
            <a:off x="12801600" y="7678882"/>
            <a:ext cx="1745673" cy="467591"/>
          </a:xfrm>
          <a:prstGeom prst="rect">
            <a:avLst/>
          </a:prstGeom>
          <a:solidFill>
            <a:srgbClr val="F8F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Text 0"/>
          <p:cNvSpPr/>
          <p:nvPr/>
        </p:nvSpPr>
        <p:spPr>
          <a:xfrm>
            <a:off x="793790" y="1479471"/>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3" name="Text 1"/>
          <p:cNvSpPr/>
          <p:nvPr/>
        </p:nvSpPr>
        <p:spPr>
          <a:xfrm>
            <a:off x="793790" y="2097524"/>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4" name="Text 2"/>
          <p:cNvSpPr/>
          <p:nvPr/>
        </p:nvSpPr>
        <p:spPr>
          <a:xfrm>
            <a:off x="793790" y="2715578"/>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5" name="Text 3"/>
          <p:cNvSpPr/>
          <p:nvPr/>
        </p:nvSpPr>
        <p:spPr>
          <a:xfrm>
            <a:off x="3801035" y="3418642"/>
            <a:ext cx="7028330" cy="978218"/>
          </a:xfrm>
          <a:prstGeom prst="rect">
            <a:avLst/>
          </a:prstGeom>
          <a:noFill/>
          <a:ln/>
        </p:spPr>
        <p:txBody>
          <a:bodyPr wrap="none" lIns="0" tIns="0" rIns="0" bIns="0" rtlCol="0" anchor="t"/>
          <a:lstStyle/>
          <a:p>
            <a:pPr marL="0" indent="0" algn="ctr">
              <a:lnSpc>
                <a:spcPts val="7700"/>
              </a:lnSpc>
              <a:buNone/>
            </a:pPr>
            <a:r>
              <a:rPr lang="en-US" sz="6150" smtClean="0">
                <a:solidFill>
                  <a:srgbClr val="1B1B27"/>
                </a:solidFill>
                <a:latin typeface="Corben" pitchFamily="34" charset="0"/>
                <a:ea typeface="Corben" pitchFamily="34" charset="-122"/>
                <a:cs typeface="Corben" pitchFamily="34" charset="-120"/>
              </a:rPr>
              <a:t> Hvala </a:t>
            </a:r>
            <a:r>
              <a:rPr lang="en-US" sz="6150" dirty="0">
                <a:solidFill>
                  <a:srgbClr val="1B1B27"/>
                </a:solidFill>
                <a:latin typeface="Corben" pitchFamily="34" charset="0"/>
                <a:ea typeface="Corben" pitchFamily="34" charset="-122"/>
                <a:cs typeface="Corben" pitchFamily="34" charset="-120"/>
              </a:rPr>
              <a:t>na pažnji!</a:t>
            </a:r>
            <a:endParaRPr lang="en-US" sz="6150" dirty="0"/>
          </a:p>
        </p:txBody>
      </p:sp>
      <p:sp>
        <p:nvSpPr>
          <p:cNvPr id="6" name="Text 4"/>
          <p:cNvSpPr/>
          <p:nvPr/>
        </p:nvSpPr>
        <p:spPr>
          <a:xfrm>
            <a:off x="793790" y="4737021"/>
            <a:ext cx="13042821" cy="362903"/>
          </a:xfrm>
          <a:prstGeom prst="rect">
            <a:avLst/>
          </a:prstGeom>
          <a:noFill/>
          <a:ln/>
        </p:spPr>
        <p:txBody>
          <a:bodyPr wrap="none" lIns="0" tIns="0" rIns="0" bIns="0" rtlCol="0" anchor="t"/>
          <a:lstStyle/>
          <a:p>
            <a:pPr marL="0" indent="0" algn="ctr">
              <a:lnSpc>
                <a:spcPts val="2850"/>
              </a:lnSpc>
              <a:buNone/>
            </a:pPr>
            <a:endParaRPr lang="en-US" sz="1750" dirty="0"/>
          </a:p>
        </p:txBody>
      </p:sp>
      <p:sp>
        <p:nvSpPr>
          <p:cNvPr id="7" name="Text 5"/>
          <p:cNvSpPr/>
          <p:nvPr/>
        </p:nvSpPr>
        <p:spPr>
          <a:xfrm>
            <a:off x="793790" y="5355074"/>
            <a:ext cx="13042821" cy="362903"/>
          </a:xfrm>
          <a:prstGeom prst="rect">
            <a:avLst/>
          </a:prstGeom>
          <a:noFill/>
          <a:ln/>
        </p:spPr>
        <p:txBody>
          <a:bodyPr wrap="none" lIns="0" tIns="0" rIns="0" bIns="0" rtlCol="0" anchor="t"/>
          <a:lstStyle/>
          <a:p>
            <a:pPr marL="0" indent="0" algn="ctr">
              <a:lnSpc>
                <a:spcPts val="2850"/>
              </a:lnSpc>
              <a:buNone/>
            </a:pPr>
            <a:endParaRPr lang="en-US" sz="1750" dirty="0"/>
          </a:p>
        </p:txBody>
      </p:sp>
      <p:sp>
        <p:nvSpPr>
          <p:cNvPr id="8" name="Text 6"/>
          <p:cNvSpPr/>
          <p:nvPr/>
        </p:nvSpPr>
        <p:spPr>
          <a:xfrm>
            <a:off x="793790" y="5973128"/>
            <a:ext cx="13042821" cy="362903"/>
          </a:xfrm>
          <a:prstGeom prst="rect">
            <a:avLst/>
          </a:prstGeom>
          <a:noFill/>
          <a:ln/>
        </p:spPr>
        <p:txBody>
          <a:bodyPr wrap="none" lIns="0" tIns="0" rIns="0" bIns="0" rtlCol="0" anchor="t"/>
          <a:lstStyle/>
          <a:p>
            <a:pPr marL="0" indent="0" algn="ctr">
              <a:lnSpc>
                <a:spcPts val="2850"/>
              </a:lnSpc>
              <a:buNone/>
            </a:pPr>
            <a:endParaRPr lang="en-US" sz="1750" dirty="0"/>
          </a:p>
        </p:txBody>
      </p:sp>
      <p:sp>
        <p:nvSpPr>
          <p:cNvPr id="9" name="Text 7"/>
          <p:cNvSpPr/>
          <p:nvPr/>
        </p:nvSpPr>
        <p:spPr>
          <a:xfrm>
            <a:off x="793790" y="6591181"/>
            <a:ext cx="13042821" cy="362903"/>
          </a:xfrm>
          <a:prstGeom prst="rect">
            <a:avLst/>
          </a:prstGeom>
          <a:noFill/>
          <a:ln/>
        </p:spPr>
        <p:txBody>
          <a:bodyPr wrap="none" lIns="0" tIns="0" rIns="0" bIns="0" rtlCol="0" anchor="t"/>
          <a:lstStyle/>
          <a:p>
            <a:pPr marL="0" indent="0" algn="ctr">
              <a:lnSpc>
                <a:spcPts val="2850"/>
              </a:lnSpc>
              <a:buNone/>
            </a:pPr>
            <a:endParaRPr lang="en-US" sz="1750" dirty="0"/>
          </a:p>
        </p:txBody>
      </p:sp>
      <p:sp>
        <p:nvSpPr>
          <p:cNvPr id="10" name="Rectangle 9"/>
          <p:cNvSpPr/>
          <p:nvPr/>
        </p:nvSpPr>
        <p:spPr>
          <a:xfrm>
            <a:off x="12801600" y="7678882"/>
            <a:ext cx="1745673" cy="467591"/>
          </a:xfrm>
          <a:prstGeom prst="rect">
            <a:avLst/>
          </a:prstGeom>
          <a:solidFill>
            <a:srgbClr val="F8F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12" name="Shape 9"/>
          <p:cNvSpPr/>
          <p:nvPr/>
        </p:nvSpPr>
        <p:spPr>
          <a:xfrm>
            <a:off x="647034" y="2331720"/>
            <a:ext cx="7943810" cy="4283569"/>
          </a:xfrm>
          <a:prstGeom prst="roundRect">
            <a:avLst>
              <a:gd name="adj" fmla="val 7205"/>
            </a:avLst>
          </a:prstGeom>
          <a:solidFill>
            <a:srgbClr val="D2D9F9"/>
          </a:solidFill>
          <a:ln w="7620">
            <a:solidFill>
              <a:srgbClr val="B8BFDF"/>
            </a:solidFill>
            <a:prstDash val="solid"/>
          </a:ln>
        </p:spPr>
      </p:sp>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19388"/>
            <a:ext cx="7556421" cy="1417558"/>
          </a:xfrm>
          <a:prstGeom prst="rect">
            <a:avLst/>
          </a:prstGeom>
          <a:noFill/>
          <a:ln/>
        </p:spPr>
        <p:txBody>
          <a:bodyPr wrap="square" lIns="0" tIns="0" rIns="0" bIns="0" rtlCol="0" anchor="t"/>
          <a:lstStyle/>
          <a:p>
            <a:pPr marL="0" indent="0" algn="l">
              <a:lnSpc>
                <a:spcPts val="5550"/>
              </a:lnSpc>
              <a:buNone/>
            </a:pPr>
            <a:r>
              <a:rPr lang="en-US" sz="4450" smtClean="0">
                <a:solidFill>
                  <a:srgbClr val="1B1B27"/>
                </a:solidFill>
                <a:latin typeface="Corben" pitchFamily="34" charset="0"/>
                <a:ea typeface="Corben" pitchFamily="34" charset="-122"/>
                <a:cs typeface="Corben" pitchFamily="34" charset="-120"/>
              </a:rPr>
              <a:t>UVOD</a:t>
            </a:r>
            <a:endParaRPr lang="en-US" sz="4450" dirty="0"/>
          </a:p>
        </p:txBody>
      </p:sp>
      <p:sp>
        <p:nvSpPr>
          <p:cNvPr id="4" name="Text 1"/>
          <p:cNvSpPr/>
          <p:nvPr/>
        </p:nvSpPr>
        <p:spPr>
          <a:xfrm>
            <a:off x="793790" y="2577108"/>
            <a:ext cx="7556421" cy="4038181"/>
          </a:xfrm>
          <a:prstGeom prst="rect">
            <a:avLst/>
          </a:prstGeom>
          <a:noFill/>
          <a:ln/>
        </p:spPr>
        <p:txBody>
          <a:bodyPr wrap="square" lIns="0" tIns="0" rIns="0" bIns="0" rtlCol="0" anchor="t"/>
          <a:lstStyle/>
          <a:p>
            <a:pPr marL="285750" indent="-285750">
              <a:lnSpc>
                <a:spcPct val="150000"/>
              </a:lnSpc>
              <a:spcAft>
                <a:spcPts val="600"/>
              </a:spcAft>
              <a:buFont typeface="Arial" panose="020B0604020202020204" pitchFamily="34" charset="0"/>
              <a:buChar char="•"/>
            </a:pPr>
            <a:r>
              <a:rPr lang="sr-Latn-ME" sz="1750">
                <a:solidFill>
                  <a:srgbClr val="404155"/>
                </a:solidFill>
                <a:latin typeface="Nobile" pitchFamily="34" charset="0"/>
                <a:ea typeface="Nobile" pitchFamily="34" charset="-122"/>
                <a:cs typeface="Nobile" pitchFamily="34" charset="-120"/>
              </a:rPr>
              <a:t>Svojstvene vrijednosti predstavljaju važan koncept u matematici, fizici, inženjerstvu i računarstvu</a:t>
            </a:r>
            <a:r>
              <a:rPr lang="sr-Latn-ME" sz="1750" smtClean="0">
                <a:solidFill>
                  <a:srgbClr val="404155"/>
                </a:solidFill>
                <a:latin typeface="Nobile" pitchFamily="34" charset="0"/>
                <a:ea typeface="Nobile" pitchFamily="34" charset="-122"/>
                <a:cs typeface="Nobile" pitchFamily="34" charset="-120"/>
              </a:rPr>
              <a:t>.</a:t>
            </a:r>
          </a:p>
          <a:p>
            <a:pPr marL="285750" indent="-285750">
              <a:lnSpc>
                <a:spcPct val="150000"/>
              </a:lnSpc>
              <a:spcAft>
                <a:spcPts val="600"/>
              </a:spcAft>
              <a:buFont typeface="Arial" panose="020B0604020202020204" pitchFamily="34" charset="0"/>
              <a:buChar char="•"/>
            </a:pPr>
            <a:r>
              <a:rPr lang="sr-Latn-ME" sz="1750">
                <a:solidFill>
                  <a:srgbClr val="404155"/>
                </a:solidFill>
                <a:latin typeface="Nobile" pitchFamily="34" charset="0"/>
                <a:ea typeface="Nobile" pitchFamily="34" charset="-122"/>
                <a:cs typeface="Nobile" pitchFamily="34" charset="-120"/>
              </a:rPr>
              <a:t>Metoda stepene </a:t>
            </a:r>
            <a:r>
              <a:rPr lang="sr-Latn-ME" sz="1750" smtClean="0">
                <a:solidFill>
                  <a:srgbClr val="404155"/>
                </a:solidFill>
                <a:latin typeface="Nobile" pitchFamily="34" charset="0"/>
                <a:ea typeface="Nobile" pitchFamily="34" charset="-122"/>
                <a:cs typeface="Nobile" pitchFamily="34" charset="-120"/>
              </a:rPr>
              <a:t>iteracije </a:t>
            </a:r>
            <a:r>
              <a:rPr lang="sr-Latn-ME" sz="1750">
                <a:solidFill>
                  <a:srgbClr val="404155"/>
                </a:solidFill>
                <a:latin typeface="Nobile" pitchFamily="34" charset="0"/>
                <a:ea typeface="Nobile" pitchFamily="34" charset="-122"/>
                <a:cs typeface="Nobile" pitchFamily="34" charset="-120"/>
              </a:rPr>
              <a:t>predstavlja jednostavnu, ali efikasnu iterativnu tehniku za aproksimaciju najveće </a:t>
            </a:r>
            <a:r>
              <a:rPr lang="sr-Latn-ME" sz="1750" smtClean="0">
                <a:solidFill>
                  <a:srgbClr val="404155"/>
                </a:solidFill>
                <a:latin typeface="Nobile" pitchFamily="34" charset="0"/>
                <a:ea typeface="Nobile" pitchFamily="34" charset="-122"/>
                <a:cs typeface="Nobile" pitchFamily="34" charset="-120"/>
              </a:rPr>
              <a:t>svojstvene </a:t>
            </a:r>
            <a:r>
              <a:rPr lang="sr-Latn-ME" sz="1750">
                <a:solidFill>
                  <a:srgbClr val="404155"/>
                </a:solidFill>
                <a:latin typeface="Nobile" pitchFamily="34" charset="0"/>
                <a:ea typeface="Nobile" pitchFamily="34" charset="-122"/>
                <a:cs typeface="Nobile" pitchFamily="34" charset="-120"/>
              </a:rPr>
              <a:t>vrijednosti matrice i njenog pripadajućeg vektora</a:t>
            </a:r>
            <a:r>
              <a:rPr lang="sr-Latn-ME" sz="1750" smtClean="0">
                <a:solidFill>
                  <a:srgbClr val="404155"/>
                </a:solidFill>
                <a:latin typeface="Nobile" pitchFamily="34" charset="0"/>
                <a:ea typeface="Nobile" pitchFamily="34" charset="-122"/>
                <a:cs typeface="Nobile" pitchFamily="34" charset="-120"/>
              </a:rPr>
              <a:t>.</a:t>
            </a:r>
          </a:p>
          <a:p>
            <a:pPr marL="285750" indent="-285750">
              <a:lnSpc>
                <a:spcPct val="150000"/>
              </a:lnSpc>
              <a:buFont typeface="Arial" panose="020B0604020202020204" pitchFamily="34" charset="0"/>
              <a:buChar char="•"/>
            </a:pPr>
            <a:r>
              <a:rPr lang="pt-BR" sz="1750">
                <a:solidFill>
                  <a:srgbClr val="404155"/>
                </a:solidFill>
                <a:latin typeface="Nobile" pitchFamily="34" charset="0"/>
                <a:ea typeface="Nobile" pitchFamily="34" charset="-122"/>
                <a:cs typeface="Nobile" pitchFamily="34" charset="-120"/>
              </a:rPr>
              <a:t>Sa porastom dimenzija matrica, javlja se potreba za </a:t>
            </a:r>
            <a:r>
              <a:rPr lang="pt-BR" sz="1750" smtClean="0">
                <a:solidFill>
                  <a:srgbClr val="404155"/>
                </a:solidFill>
                <a:latin typeface="Nobile" pitchFamily="34" charset="0"/>
                <a:ea typeface="Nobile" pitchFamily="34" charset="-122"/>
                <a:cs typeface="Nobile" pitchFamily="34" charset="-120"/>
              </a:rPr>
              <a:t>efikasni</a:t>
            </a:r>
            <a:r>
              <a:rPr lang="sr-Latn-ME" sz="1750" smtClean="0">
                <a:solidFill>
                  <a:srgbClr val="404155"/>
                </a:solidFill>
                <a:latin typeface="Nobile" pitchFamily="34" charset="0"/>
                <a:ea typeface="Nobile" pitchFamily="34" charset="-122"/>
                <a:cs typeface="Nobile" pitchFamily="34" charset="-120"/>
              </a:rPr>
              <a:t>ji</a:t>
            </a:r>
            <a:r>
              <a:rPr lang="pt-BR" sz="1750" smtClean="0">
                <a:solidFill>
                  <a:srgbClr val="404155"/>
                </a:solidFill>
                <a:latin typeface="Nobile" pitchFamily="34" charset="0"/>
                <a:ea typeface="Nobile" pitchFamily="34" charset="-122"/>
                <a:cs typeface="Nobile" pitchFamily="34" charset="-120"/>
              </a:rPr>
              <a:t>m računarskim </a:t>
            </a:r>
            <a:r>
              <a:rPr lang="pt-BR" sz="1750">
                <a:solidFill>
                  <a:srgbClr val="404155"/>
                </a:solidFill>
                <a:latin typeface="Nobile" pitchFamily="34" charset="0"/>
                <a:ea typeface="Nobile" pitchFamily="34" charset="-122"/>
                <a:cs typeface="Nobile" pitchFamily="34" charset="-120"/>
              </a:rPr>
              <a:t>metodama.</a:t>
            </a:r>
            <a:endParaRPr lang="sr-Latn-ME" sz="1750" smtClean="0">
              <a:solidFill>
                <a:srgbClr val="404155"/>
              </a:solidFill>
              <a:latin typeface="Nobile" pitchFamily="34" charset="0"/>
              <a:ea typeface="Nobile" pitchFamily="34" charset="-122"/>
              <a:cs typeface="Nobile" pitchFamily="34" charset="-120"/>
            </a:endParaRPr>
          </a:p>
          <a:p>
            <a:pPr marL="285750" indent="-285750">
              <a:lnSpc>
                <a:spcPts val="2850"/>
              </a:lnSpc>
              <a:buFont typeface="Arial" panose="020B0604020202020204" pitchFamily="34" charset="0"/>
              <a:buChar char="•"/>
            </a:pPr>
            <a:endParaRPr lang="sr-Latn-ME" sz="1750">
              <a:solidFill>
                <a:srgbClr val="404155"/>
              </a:solidFill>
              <a:latin typeface="Nobile" pitchFamily="34" charset="0"/>
              <a:ea typeface="Nobile" pitchFamily="34" charset="-122"/>
              <a:cs typeface="Nobile" pitchFamily="34" charset="-120"/>
            </a:endParaRPr>
          </a:p>
          <a:p>
            <a:pPr marL="285750" indent="-285750">
              <a:lnSpc>
                <a:spcPts val="2850"/>
              </a:lnSpc>
              <a:buFont typeface="Arial" panose="020B0604020202020204" pitchFamily="34" charset="0"/>
              <a:buChar char="•"/>
            </a:pPr>
            <a:endParaRPr lang="en-US" sz="175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800274"/>
            <a:ext cx="8573929" cy="708779"/>
          </a:xfrm>
          <a:prstGeom prst="rect">
            <a:avLst/>
          </a:prstGeom>
          <a:noFill/>
          <a:ln/>
        </p:spPr>
        <p:txBody>
          <a:bodyPr wrap="none" lIns="0" tIns="0" rIns="0" bIns="0" rtlCol="0" anchor="t"/>
          <a:lstStyle/>
          <a:p>
            <a:pPr marL="0" indent="0" algn="l">
              <a:lnSpc>
                <a:spcPts val="5550"/>
              </a:lnSpc>
              <a:buNone/>
            </a:pPr>
            <a:r>
              <a:rPr lang="en-US" sz="4450" dirty="0">
                <a:solidFill>
                  <a:srgbClr val="1B1B27"/>
                </a:solidFill>
                <a:latin typeface="Corben" pitchFamily="34" charset="0"/>
                <a:ea typeface="Corben" pitchFamily="34" charset="-122"/>
                <a:cs typeface="Corben" pitchFamily="34" charset="-120"/>
              </a:rPr>
              <a:t>Matematička Osnova Algoritma</a:t>
            </a:r>
            <a:endParaRPr lang="en-US" sz="4450" dirty="0"/>
          </a:p>
        </p:txBody>
      </p:sp>
      <mc:AlternateContent xmlns:mc="http://schemas.openxmlformats.org/markup-compatibility/2006" xmlns:a14="http://schemas.microsoft.com/office/drawing/2010/main">
        <mc:Choice Requires="a14">
          <p:sp>
            <p:nvSpPr>
              <p:cNvPr id="3" name="Text 1"/>
              <p:cNvSpPr/>
              <p:nvPr/>
            </p:nvSpPr>
            <p:spPr>
              <a:xfrm>
                <a:off x="793790" y="2772992"/>
                <a:ext cx="13042821" cy="3943897"/>
              </a:xfrm>
              <a:prstGeom prst="rect">
                <a:avLst/>
              </a:prstGeom>
              <a:noFill/>
              <a:ln/>
            </p:spPr>
            <p:txBody>
              <a:bodyPr wrap="square" lIns="0" tIns="0" rIns="0" bIns="0" rtlCol="0" anchor="t"/>
              <a:lstStyle/>
              <a:p>
                <a:pPr>
                  <a:lnSpc>
                    <a:spcPts val="2850"/>
                  </a:lnSpc>
                </a:pPr>
                <a:endParaRPr lang="en-US" sz="1750" smtClean="0">
                  <a:solidFill>
                    <a:srgbClr val="404155"/>
                  </a:solidFill>
                  <a:latin typeface="Nobile" pitchFamily="34" charset="0"/>
                  <a:ea typeface="Nobile" pitchFamily="34" charset="-122"/>
                  <a:cs typeface="Nobile" pitchFamily="34" charset="-120"/>
                </a:endParaRPr>
              </a:p>
              <a:p>
                <a:pPr>
                  <a:lnSpc>
                    <a:spcPts val="2850"/>
                  </a:lnSpc>
                </a:pPr>
                <a:r>
                  <a:rPr lang="en-US" sz="1750" smtClean="0">
                    <a:solidFill>
                      <a:srgbClr val="404155"/>
                    </a:solidFill>
                    <a:latin typeface="Nobile" pitchFamily="34" charset="0"/>
                    <a:ea typeface="Nobile" pitchFamily="34" charset="-122"/>
                    <a:cs typeface="Nobile" pitchFamily="34" charset="-120"/>
                  </a:rPr>
                  <a:t>Definicija svojstvenih vrijednosti:</a:t>
                </a:r>
              </a:p>
              <a:p>
                <a:pPr>
                  <a:lnSpc>
                    <a:spcPts val="2850"/>
                  </a:lnSpc>
                </a:pPr>
                <a14:m>
                  <m:oMathPara xmlns:m="http://schemas.openxmlformats.org/officeDocument/2006/math">
                    <m:oMathParaPr>
                      <m:jc m:val="centerGroup"/>
                    </m:oMathParaPr>
                    <m:oMath xmlns:m="http://schemas.openxmlformats.org/officeDocument/2006/math">
                      <m:r>
                        <a:rPr lang="en-US" sz="2100" i="1">
                          <a:latin typeface="Cambria Math" panose="02040503050406030204" pitchFamily="18" charset="0"/>
                        </a:rPr>
                        <m:t>𝐴𝑣</m:t>
                      </m:r>
                      <m:r>
                        <a:rPr lang="sr-Latn-ME" sz="2100" i="1">
                          <a:latin typeface="Cambria Math" panose="02040503050406030204" pitchFamily="18" charset="0"/>
                        </a:rPr>
                        <m:t>=</m:t>
                      </m:r>
                      <m:r>
                        <a:rPr lang="en-US" sz="2100" i="1">
                          <a:latin typeface="Cambria Math" panose="02040503050406030204" pitchFamily="18" charset="0"/>
                        </a:rPr>
                        <m:t>𝜆</m:t>
                      </m:r>
                      <m:r>
                        <a:rPr lang="en-US" sz="2100" i="1">
                          <a:latin typeface="Cambria Math" panose="02040503050406030204" pitchFamily="18" charset="0"/>
                        </a:rPr>
                        <m:t>𝑣</m:t>
                      </m:r>
                    </m:oMath>
                  </m:oMathPara>
                </a14:m>
                <a:endParaRPr lang="en-US" sz="2100"/>
              </a:p>
              <a:p>
                <a:pPr>
                  <a:lnSpc>
                    <a:spcPts val="2850"/>
                  </a:lnSpc>
                </a:pPr>
                <a:endParaRPr lang="en-US" sz="1750" smtClean="0">
                  <a:solidFill>
                    <a:srgbClr val="404155"/>
                  </a:solidFill>
                  <a:latin typeface="Nobile" pitchFamily="34" charset="0"/>
                  <a:ea typeface="Nobile" pitchFamily="34" charset="-122"/>
                  <a:cs typeface="Nobile" pitchFamily="34" charset="-120"/>
                </a:endParaRPr>
              </a:p>
              <a:p>
                <a:pPr>
                  <a:lnSpc>
                    <a:spcPts val="2850"/>
                  </a:lnSpc>
                </a:pPr>
                <a:r>
                  <a:rPr lang="en-US" sz="1750" smtClean="0">
                    <a:solidFill>
                      <a:srgbClr val="404155"/>
                    </a:solidFill>
                    <a:latin typeface="Nobile" pitchFamily="34" charset="0"/>
                    <a:ea typeface="Nobile" pitchFamily="34" charset="-122"/>
                    <a:cs typeface="Nobile" pitchFamily="34" charset="-120"/>
                  </a:rPr>
                  <a:t>Osnovni cilj: pronalaženje dominantne svojstvene </a:t>
                </a:r>
                <a:r>
                  <a:rPr lang="en-US" sz="1750">
                    <a:solidFill>
                      <a:srgbClr val="404155"/>
                    </a:solidFill>
                    <a:latin typeface="Nobile" pitchFamily="34" charset="0"/>
                    <a:ea typeface="Nobile" pitchFamily="34" charset="-122"/>
                    <a:cs typeface="Nobile" pitchFamily="34" charset="-120"/>
                  </a:rPr>
                  <a:t>vrijednosti </a:t>
                </a:r>
                <a:r>
                  <a:rPr lang="en-US" sz="1750" smtClean="0">
                    <a:solidFill>
                      <a:srgbClr val="404155"/>
                    </a:solidFill>
                    <a:latin typeface="Nobile" pitchFamily="34" charset="0"/>
                    <a:ea typeface="Nobile" pitchFamily="34" charset="-122"/>
                    <a:cs typeface="Nobile" pitchFamily="34" charset="-120"/>
                  </a:rPr>
                  <a:t>( </a:t>
                </a:r>
                <a14:m>
                  <m:oMath xmlns:m="http://schemas.openxmlformats.org/officeDocument/2006/math">
                    <m:sSub>
                      <m:sSubPr>
                        <m:ctrlPr>
                          <a:rPr lang="en-US" sz="1750" i="1" smtClean="0">
                            <a:solidFill>
                              <a:srgbClr val="404155"/>
                            </a:solidFill>
                            <a:latin typeface="Cambria Math" panose="02040503050406030204" pitchFamily="18" charset="0"/>
                            <a:ea typeface="Nobile" pitchFamily="34" charset="-122"/>
                            <a:cs typeface="Nobile" pitchFamily="34" charset="-120"/>
                          </a:rPr>
                        </m:ctrlPr>
                      </m:sSubPr>
                      <m:e>
                        <m:r>
                          <a:rPr lang="sr-Latn-ME" sz="1750" i="1" smtClean="0">
                            <a:solidFill>
                              <a:srgbClr val="404155"/>
                            </a:solidFill>
                            <a:latin typeface="Cambria Math" panose="02040503050406030204" pitchFamily="18" charset="0"/>
                            <a:ea typeface="Nobile" pitchFamily="34" charset="-122"/>
                            <a:cs typeface="Nobile" pitchFamily="34" charset="-120"/>
                          </a:rPr>
                          <m:t>𝜆</m:t>
                        </m:r>
                      </m:e>
                      <m:sub>
                        <m:r>
                          <a:rPr lang="en-US" sz="1750" i="1" smtClean="0">
                            <a:solidFill>
                              <a:srgbClr val="404155"/>
                            </a:solidFill>
                            <a:latin typeface="Cambria Math" panose="02040503050406030204" pitchFamily="18" charset="0"/>
                            <a:ea typeface="Nobile" pitchFamily="34" charset="-122"/>
                            <a:cs typeface="Nobile" pitchFamily="34" charset="-120"/>
                          </a:rPr>
                          <m:t>1</m:t>
                        </m:r>
                      </m:sub>
                    </m:sSub>
                  </m:oMath>
                </a14:m>
                <a:r>
                  <a:rPr lang="en-US" sz="1750" smtClean="0">
                    <a:solidFill>
                      <a:srgbClr val="404155"/>
                    </a:solidFill>
                    <a:latin typeface="Nobile" pitchFamily="34" charset="0"/>
                    <a:ea typeface="Nobile" pitchFamily="34" charset="-122"/>
                    <a:cs typeface="Nobile" pitchFamily="34" charset="-120"/>
                  </a:rPr>
                  <a:t> </a:t>
                </a:r>
                <a:r>
                  <a:rPr lang="el-GR" sz="1750" smtClean="0">
                    <a:solidFill>
                      <a:srgbClr val="404155"/>
                    </a:solidFill>
                    <a:latin typeface="Nobile" pitchFamily="34" charset="0"/>
                    <a:ea typeface="Nobile" pitchFamily="34" charset="-122"/>
                    <a:cs typeface="Nobile" pitchFamily="34" charset="-120"/>
                  </a:rPr>
                  <a:t>) </a:t>
                </a:r>
                <a:r>
                  <a:rPr lang="en-US" sz="1750">
                    <a:solidFill>
                      <a:srgbClr val="404155"/>
                    </a:solidFill>
                    <a:latin typeface="Nobile" pitchFamily="34" charset="0"/>
                    <a:ea typeface="Nobile" pitchFamily="34" charset="-122"/>
                    <a:cs typeface="Nobile" pitchFamily="34" charset="-120"/>
                  </a:rPr>
                  <a:t>i pripadajućeg vektora </a:t>
                </a:r>
                <a:r>
                  <a:rPr lang="en-US" sz="1750" smtClean="0">
                    <a:solidFill>
                      <a:srgbClr val="404155"/>
                    </a:solidFill>
                    <a:latin typeface="Nobile" pitchFamily="34" charset="0"/>
                    <a:ea typeface="Nobile" pitchFamily="34" charset="-122"/>
                    <a:cs typeface="Nobile" pitchFamily="34" charset="-120"/>
                  </a:rPr>
                  <a:t>( </a:t>
                </a:r>
                <a14:m>
                  <m:oMath xmlns:m="http://schemas.openxmlformats.org/officeDocument/2006/math">
                    <m:r>
                      <a:rPr lang="en-US" sz="1750" i="1" smtClean="0">
                        <a:solidFill>
                          <a:srgbClr val="404155"/>
                        </a:solidFill>
                        <a:latin typeface="Cambria Math" panose="02040503050406030204" pitchFamily="18" charset="0"/>
                        <a:ea typeface="Nobile" pitchFamily="34" charset="-122"/>
                        <a:cs typeface="Nobile" pitchFamily="34" charset="-120"/>
                      </a:rPr>
                      <m:t>𝑥</m:t>
                    </m:r>
                  </m:oMath>
                </a14:m>
                <a:r>
                  <a:rPr lang="en-US" sz="1750" smtClean="0">
                    <a:solidFill>
                      <a:srgbClr val="404155"/>
                    </a:solidFill>
                    <a:latin typeface="Nobile" pitchFamily="34" charset="0"/>
                    <a:ea typeface="Nobile" pitchFamily="34" charset="-122"/>
                    <a:cs typeface="Nobile" pitchFamily="34" charset="-120"/>
                  </a:rPr>
                  <a:t> ).</a:t>
                </a:r>
                <a:endParaRPr lang="en-US" sz="1750">
                  <a:solidFill>
                    <a:srgbClr val="404155"/>
                  </a:solidFill>
                  <a:latin typeface="Nobile" pitchFamily="34" charset="0"/>
                  <a:ea typeface="Nobile" pitchFamily="34" charset="-122"/>
                  <a:cs typeface="Nobile" pitchFamily="34" charset="-120"/>
                </a:endParaRPr>
              </a:p>
              <a:p>
                <a:pPr>
                  <a:lnSpc>
                    <a:spcPts val="2850"/>
                  </a:lnSpc>
                </a:pPr>
                <a:endParaRPr lang="en-US" sz="1750">
                  <a:solidFill>
                    <a:srgbClr val="404155"/>
                  </a:solidFill>
                  <a:latin typeface="Nobile" pitchFamily="34" charset="0"/>
                  <a:ea typeface="Nobile" pitchFamily="34" charset="-122"/>
                  <a:cs typeface="Nobile" pitchFamily="34" charset="-120"/>
                </a:endParaRPr>
              </a:p>
              <a:p>
                <a:pPr>
                  <a:lnSpc>
                    <a:spcPts val="2850"/>
                  </a:lnSpc>
                </a:pPr>
                <a:r>
                  <a:rPr lang="en-US" sz="1750">
                    <a:solidFill>
                      <a:srgbClr val="404155"/>
                    </a:solidFill>
                    <a:latin typeface="Nobile" pitchFamily="34" charset="0"/>
                    <a:ea typeface="Nobile" pitchFamily="34" charset="-122"/>
                    <a:cs typeface="Nobile" pitchFamily="34" charset="-120"/>
                  </a:rPr>
                  <a:t>Formula iteracije</a:t>
                </a:r>
                <a:r>
                  <a:rPr lang="en-US" sz="1750" smtClean="0">
                    <a:solidFill>
                      <a:srgbClr val="404155"/>
                    </a:solidFill>
                    <a:latin typeface="Nobile" pitchFamily="34" charset="0"/>
                    <a:ea typeface="Nobile" pitchFamily="34" charset="-122"/>
                    <a:cs typeface="Nobile" pitchFamily="34" charset="-120"/>
                  </a:rPr>
                  <a:t>: </a:t>
                </a:r>
              </a:p>
              <a:p>
                <a:pPr>
                  <a:lnSpc>
                    <a:spcPts val="2850"/>
                  </a:lnSpc>
                </a:pPr>
                <a14:m>
                  <m:oMathPara xmlns:m="http://schemas.openxmlformats.org/officeDocument/2006/math">
                    <m:oMathParaPr>
                      <m:jc m:val="centerGroup"/>
                    </m:oMathParaPr>
                    <m:oMath xmlns:m="http://schemas.openxmlformats.org/officeDocument/2006/math">
                      <m:sSub>
                        <m:sSubPr>
                          <m:ctrlPr>
                            <a:rPr lang="en-US" sz="2100" i="1">
                              <a:latin typeface="Cambria Math" panose="02040503050406030204" pitchFamily="18" charset="0"/>
                            </a:rPr>
                          </m:ctrlPr>
                        </m:sSubPr>
                        <m:e>
                          <m:r>
                            <a:rPr lang="en-US" sz="2100" i="1">
                              <a:latin typeface="Cambria Math" panose="02040503050406030204" pitchFamily="18" charset="0"/>
                            </a:rPr>
                            <m:t>𝑏</m:t>
                          </m:r>
                        </m:e>
                        <m:sub>
                          <m:r>
                            <a:rPr lang="en-US" sz="2100" i="1">
                              <a:latin typeface="Cambria Math" panose="02040503050406030204" pitchFamily="18" charset="0"/>
                            </a:rPr>
                            <m:t>𝑘</m:t>
                          </m:r>
                          <m:r>
                            <a:rPr lang="en-US" sz="2100" i="1">
                              <a:latin typeface="Cambria Math" panose="02040503050406030204" pitchFamily="18" charset="0"/>
                            </a:rPr>
                            <m:t>+1</m:t>
                          </m:r>
                        </m:sub>
                      </m:sSub>
                      <m:r>
                        <a:rPr lang="en-US" sz="2100" i="1">
                          <a:latin typeface="Cambria Math" panose="02040503050406030204" pitchFamily="18" charset="0"/>
                        </a:rPr>
                        <m:t>=</m:t>
                      </m:r>
                      <m:f>
                        <m:fPr>
                          <m:ctrlPr>
                            <a:rPr lang="en-US" sz="2100" i="1">
                              <a:latin typeface="Cambria Math" panose="02040503050406030204" pitchFamily="18" charset="0"/>
                            </a:rPr>
                          </m:ctrlPr>
                        </m:fPr>
                        <m:num>
                          <m:r>
                            <a:rPr lang="en-US" sz="2100" i="1">
                              <a:latin typeface="Cambria Math" panose="02040503050406030204" pitchFamily="18" charset="0"/>
                            </a:rPr>
                            <m:t>𝐴</m:t>
                          </m:r>
                          <m:r>
                            <a:rPr lang="en-US" sz="2100" i="1">
                              <a:latin typeface="Cambria Math" panose="02040503050406030204" pitchFamily="18" charset="0"/>
                            </a:rPr>
                            <m:t> </m:t>
                          </m:r>
                          <m:sSub>
                            <m:sSubPr>
                              <m:ctrlPr>
                                <a:rPr lang="en-US" sz="2100" i="1">
                                  <a:latin typeface="Cambria Math" panose="02040503050406030204" pitchFamily="18" charset="0"/>
                                </a:rPr>
                              </m:ctrlPr>
                            </m:sSubPr>
                            <m:e>
                              <m:r>
                                <a:rPr lang="en-US" sz="2100" i="1">
                                  <a:latin typeface="Cambria Math" panose="02040503050406030204" pitchFamily="18" charset="0"/>
                                </a:rPr>
                                <m:t>𝑏</m:t>
                              </m:r>
                            </m:e>
                            <m:sub>
                              <m:r>
                                <a:rPr lang="en-US" sz="2100" i="1">
                                  <a:latin typeface="Cambria Math" panose="02040503050406030204" pitchFamily="18" charset="0"/>
                                </a:rPr>
                                <m:t>𝑘</m:t>
                              </m:r>
                            </m:sub>
                          </m:sSub>
                        </m:num>
                        <m:den>
                          <m:r>
                            <a:rPr lang="en-US" sz="2100" i="1">
                              <a:latin typeface="Cambria Math" panose="02040503050406030204" pitchFamily="18" charset="0"/>
                            </a:rPr>
                            <m:t> </m:t>
                          </m:r>
                          <m:r>
                            <a:rPr lang="en-US" sz="2100">
                              <a:latin typeface="Cambria Math" panose="02040503050406030204" pitchFamily="18" charset="0"/>
                            </a:rPr>
                            <m:t>∥</m:t>
                          </m:r>
                          <m:r>
                            <a:rPr lang="en-US" sz="2100" i="1">
                              <a:latin typeface="Cambria Math" panose="02040503050406030204" pitchFamily="18" charset="0"/>
                            </a:rPr>
                            <m:t>𝐴</m:t>
                          </m:r>
                          <m:r>
                            <a:rPr lang="en-US" sz="2100" i="1">
                              <a:latin typeface="Cambria Math" panose="02040503050406030204" pitchFamily="18" charset="0"/>
                            </a:rPr>
                            <m:t> </m:t>
                          </m:r>
                          <m:sSub>
                            <m:sSubPr>
                              <m:ctrlPr>
                                <a:rPr lang="en-US" sz="2100" i="1">
                                  <a:latin typeface="Cambria Math" panose="02040503050406030204" pitchFamily="18" charset="0"/>
                                </a:rPr>
                              </m:ctrlPr>
                            </m:sSubPr>
                            <m:e>
                              <m:r>
                                <a:rPr lang="en-US" sz="2100" i="1">
                                  <a:latin typeface="Cambria Math" panose="02040503050406030204" pitchFamily="18" charset="0"/>
                                </a:rPr>
                                <m:t>𝑏</m:t>
                              </m:r>
                            </m:e>
                            <m:sub>
                              <m:r>
                                <a:rPr lang="en-US" sz="2100" i="1">
                                  <a:latin typeface="Cambria Math" panose="02040503050406030204" pitchFamily="18" charset="0"/>
                                </a:rPr>
                                <m:t>𝑘</m:t>
                              </m:r>
                            </m:sub>
                          </m:sSub>
                          <m:r>
                            <a:rPr lang="en-US" sz="2100">
                              <a:latin typeface="Cambria Math" panose="02040503050406030204" pitchFamily="18" charset="0"/>
                            </a:rPr>
                            <m:t>∥ </m:t>
                          </m:r>
                        </m:den>
                      </m:f>
                    </m:oMath>
                  </m:oMathPara>
                </a14:m>
                <a:endParaRPr lang="en-US" sz="2100">
                  <a:solidFill>
                    <a:srgbClr val="404155"/>
                  </a:solidFill>
                  <a:latin typeface="Nobile" pitchFamily="34" charset="0"/>
                  <a:ea typeface="Nobile" pitchFamily="34" charset="-122"/>
                  <a:cs typeface="Nobile" pitchFamily="34" charset="-120"/>
                </a:endParaRPr>
              </a:p>
              <a:p>
                <a:pPr>
                  <a:lnSpc>
                    <a:spcPts val="2850"/>
                  </a:lnSpc>
                </a:pPr>
                <a:r>
                  <a:rPr lang="en-US" sz="1750" smtClean="0">
                    <a:solidFill>
                      <a:srgbClr val="404155"/>
                    </a:solidFill>
                    <a:latin typeface="Nobile" pitchFamily="34" charset="0"/>
                    <a:ea typeface="Nobile" pitchFamily="34" charset="-122"/>
                    <a:cs typeface="Nobile" pitchFamily="34" charset="-120"/>
                  </a:rPr>
                  <a:t>​</a:t>
                </a:r>
                <a:endParaRPr lang="en-US" sz="1750">
                  <a:solidFill>
                    <a:srgbClr val="404155"/>
                  </a:solidFill>
                  <a:latin typeface="Nobile" pitchFamily="34" charset="0"/>
                  <a:ea typeface="Nobile" pitchFamily="34" charset="-122"/>
                  <a:cs typeface="Nobile" pitchFamily="34" charset="-120"/>
                </a:endParaRPr>
              </a:p>
            </p:txBody>
          </p:sp>
        </mc:Choice>
        <mc:Fallback xmlns="">
          <p:sp>
            <p:nvSpPr>
              <p:cNvPr id="3" name="Text 1"/>
              <p:cNvSpPr>
                <a:spLocks noRot="1" noChangeAspect="1" noMove="1" noResize="1" noEditPoints="1" noAdjustHandles="1" noChangeArrowheads="1" noChangeShapeType="1" noTextEdit="1"/>
              </p:cNvSpPr>
              <p:nvPr/>
            </p:nvSpPr>
            <p:spPr>
              <a:xfrm>
                <a:off x="793790" y="2772992"/>
                <a:ext cx="13042821" cy="3943897"/>
              </a:xfrm>
              <a:prstGeom prst="rect">
                <a:avLst/>
              </a:prstGeom>
              <a:blipFill rotWithShape="0">
                <a:blip r:embed="rId3"/>
                <a:stretch>
                  <a:fillRect l="-1028"/>
                </a:stretch>
              </a:blipFill>
              <a:ln/>
            </p:spPr>
            <p:txBody>
              <a:bodyPr/>
              <a:lstStyle/>
              <a:p>
                <a:r>
                  <a:rPr lang="en-US">
                    <a:noFill/>
                  </a:rPr>
                  <a:t> </a:t>
                </a:r>
              </a:p>
            </p:txBody>
          </p:sp>
        </mc:Fallback>
      </mc:AlternateContent>
      <p:sp>
        <p:nvSpPr>
          <p:cNvPr id="8" name="Rectangle 7"/>
          <p:cNvSpPr/>
          <p:nvPr/>
        </p:nvSpPr>
        <p:spPr>
          <a:xfrm>
            <a:off x="12801600" y="7678882"/>
            <a:ext cx="1745673" cy="467591"/>
          </a:xfrm>
          <a:prstGeom prst="rect">
            <a:avLst/>
          </a:prstGeom>
          <a:solidFill>
            <a:srgbClr val="F8F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674086"/>
            <a:ext cx="8573929" cy="708779"/>
          </a:xfrm>
          <a:prstGeom prst="rect">
            <a:avLst/>
          </a:prstGeom>
          <a:noFill/>
          <a:ln/>
        </p:spPr>
        <p:txBody>
          <a:bodyPr wrap="none" lIns="0" tIns="0" rIns="0" bIns="0" rtlCol="0" anchor="t"/>
          <a:lstStyle/>
          <a:p>
            <a:pPr marL="0" indent="0" algn="l">
              <a:lnSpc>
                <a:spcPts val="5550"/>
              </a:lnSpc>
              <a:buNone/>
            </a:pPr>
            <a:r>
              <a:rPr lang="en-US" sz="4450" dirty="0">
                <a:solidFill>
                  <a:srgbClr val="1B1B27"/>
                </a:solidFill>
                <a:latin typeface="Corben" pitchFamily="34" charset="0"/>
                <a:ea typeface="Corben" pitchFamily="34" charset="-122"/>
                <a:cs typeface="Corben" pitchFamily="34" charset="-120"/>
              </a:rPr>
              <a:t>Matematička Osnova Algoritma</a:t>
            </a:r>
            <a:endParaRPr lang="en-US" sz="4450" dirty="0"/>
          </a:p>
        </p:txBody>
      </p:sp>
      <p:sp>
        <p:nvSpPr>
          <p:cNvPr id="3" name="Text 1"/>
          <p:cNvSpPr/>
          <p:nvPr/>
        </p:nvSpPr>
        <p:spPr>
          <a:xfrm>
            <a:off x="797381" y="3518262"/>
            <a:ext cx="13042821" cy="3943897"/>
          </a:xfrm>
          <a:prstGeom prst="rect">
            <a:avLst/>
          </a:prstGeom>
          <a:noFill/>
          <a:ln/>
        </p:spPr>
        <p:txBody>
          <a:bodyPr wrap="square" lIns="0" tIns="0" rIns="0" bIns="0" rtlCol="0" anchor="t"/>
          <a:lstStyle/>
          <a:p>
            <a:pPr>
              <a:lnSpc>
                <a:spcPts val="2850"/>
              </a:lnSpc>
            </a:pPr>
            <a:endParaRPr lang="en-US" sz="2800">
              <a:solidFill>
                <a:srgbClr val="404155"/>
              </a:solidFill>
              <a:latin typeface="Nobile" pitchFamily="34" charset="0"/>
              <a:ea typeface="Nobile" pitchFamily="34" charset="-122"/>
              <a:cs typeface="Nobile" pitchFamily="34" charset="-120"/>
            </a:endParaRPr>
          </a:p>
          <a:p>
            <a:pPr>
              <a:lnSpc>
                <a:spcPts val="2850"/>
              </a:lnSpc>
            </a:pPr>
            <a:endParaRPr lang="en-US" sz="1750">
              <a:solidFill>
                <a:srgbClr val="404155"/>
              </a:solidFill>
              <a:latin typeface="Nobile" pitchFamily="34" charset="0"/>
              <a:ea typeface="Nobile" pitchFamily="34" charset="-122"/>
              <a:cs typeface="Nobile" pitchFamily="34" charset="-120"/>
            </a:endParaRPr>
          </a:p>
          <a:p>
            <a:pPr>
              <a:lnSpc>
                <a:spcPts val="2850"/>
              </a:lnSpc>
            </a:pPr>
            <a:endParaRPr lang="en-US" sz="1750">
              <a:solidFill>
                <a:srgbClr val="404155"/>
              </a:solidFill>
              <a:latin typeface="Nobile" pitchFamily="34" charset="0"/>
              <a:ea typeface="Nobile" pitchFamily="34" charset="-122"/>
              <a:cs typeface="Nobile" pitchFamily="34" charset="-120"/>
            </a:endParaRPr>
          </a:p>
          <a:p>
            <a:pPr>
              <a:lnSpc>
                <a:spcPts val="2850"/>
              </a:lnSpc>
            </a:pPr>
            <a:endParaRPr lang="en-US" sz="1750" dirty="0"/>
          </a:p>
        </p:txBody>
      </p:sp>
      <p:sp>
        <p:nvSpPr>
          <p:cNvPr id="8" name="Rectangle 7"/>
          <p:cNvSpPr/>
          <p:nvPr/>
        </p:nvSpPr>
        <p:spPr>
          <a:xfrm>
            <a:off x="12801600" y="7678882"/>
            <a:ext cx="1745673" cy="467591"/>
          </a:xfrm>
          <a:prstGeom prst="rect">
            <a:avLst/>
          </a:prstGeom>
          <a:solidFill>
            <a:srgbClr val="F8F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 name="TextBox 3"/>
              <p:cNvSpPr txBox="1"/>
              <p:nvPr/>
            </p:nvSpPr>
            <p:spPr>
              <a:xfrm>
                <a:off x="835107" y="6166169"/>
                <a:ext cx="12877055" cy="116993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m:t>
                      </m:r>
                      <m:r>
                        <a:rPr lang="en-US" i="1">
                          <a:latin typeface="Cambria Math" panose="02040503050406030204" pitchFamily="18" charset="0"/>
                        </a:rPr>
                        <m:t>𝐴</m:t>
                      </m:r>
                      <m:sSub>
                        <m:sSubPr>
                          <m:ctrlPr>
                            <a:rPr lang="en-US" i="1">
                              <a:latin typeface="Cambria Math" panose="02040503050406030204" pitchFamily="18" charset="0"/>
                            </a:rPr>
                          </m:ctrlPr>
                        </m:sSubPr>
                        <m:e>
                          <m:r>
                            <a:rPr lang="en-US" i="1">
                              <a:latin typeface="Cambria Math" panose="02040503050406030204" pitchFamily="18" charset="0"/>
                            </a:rPr>
                            <m:t>𝑏</m:t>
                          </m:r>
                        </m:e>
                        <m:sub>
                          <m:r>
                            <a:rPr lang="en-US" i="1">
                              <a:latin typeface="Cambria Math" panose="02040503050406030204" pitchFamily="18" charset="0"/>
                            </a:rPr>
                            <m:t>𝑘</m:t>
                          </m:r>
                        </m:sub>
                      </m:sSub>
                      <m:r>
                        <a:rPr lang="en-US" i="1">
                          <a:latin typeface="Cambria Math" panose="02040503050406030204" pitchFamily="18" charset="0"/>
                        </a:rPr>
                        <m:t>‖ =</m:t>
                      </m:r>
                      <m:rad>
                        <m:radPr>
                          <m:degHide m:val="on"/>
                          <m:ctrlPr>
                            <a:rPr lang="en-US" i="1">
                              <a:latin typeface="Cambria Math" panose="02040503050406030204" pitchFamily="18" charset="0"/>
                            </a:rPr>
                          </m:ctrlPr>
                        </m:radPr>
                        <m:deg/>
                        <m:e>
                          <m:nary>
                            <m:naryPr>
                              <m:chr m:val="∑"/>
                              <m:limLoc m:val="undOvr"/>
                              <m:ctrlPr>
                                <a:rPr lang="en-US" i="1">
                                  <a:latin typeface="Cambria Math" panose="02040503050406030204" pitchFamily="18" charset="0"/>
                                </a:rPr>
                              </m:ctrlPr>
                            </m:naryPr>
                            <m:sub>
                              <m:r>
                                <a:rPr lang="en-US" i="1">
                                  <a:latin typeface="Cambria Math" panose="02040503050406030204" pitchFamily="18" charset="0"/>
                                </a:rPr>
                                <m:t>𝑖</m:t>
                              </m:r>
                              <m:r>
                                <a:rPr lang="en-US" i="1">
                                  <a:latin typeface="Cambria Math" panose="02040503050406030204" pitchFamily="18" charset="0"/>
                                </a:rPr>
                                <m:t>=1</m:t>
                              </m:r>
                            </m:sub>
                            <m:sup>
                              <m:r>
                                <a:rPr lang="en-US" i="1">
                                  <a:latin typeface="Cambria Math" panose="02040503050406030204" pitchFamily="18" charset="0"/>
                                </a:rPr>
                                <m:t>𝑛</m:t>
                              </m:r>
                            </m:sup>
                            <m:e>
                              <m:sSubSup>
                                <m:sSubSupPr>
                                  <m:ctrlPr>
                                    <a:rPr lang="en-US" i="1">
                                      <a:latin typeface="Cambria Math" panose="02040503050406030204" pitchFamily="18" charset="0"/>
                                    </a:rPr>
                                  </m:ctrlPr>
                                </m:sSubSupPr>
                                <m:e>
                                  <m:d>
                                    <m:dPr>
                                      <m:ctrlPr>
                                        <a:rPr lang="en-US" i="1">
                                          <a:latin typeface="Cambria Math" panose="02040503050406030204" pitchFamily="18" charset="0"/>
                                        </a:rPr>
                                      </m:ctrlPr>
                                    </m:dPr>
                                    <m:e>
                                      <m:r>
                                        <a:rPr lang="en-US" i="1">
                                          <a:latin typeface="Cambria Math" panose="02040503050406030204" pitchFamily="18" charset="0"/>
                                        </a:rPr>
                                        <m:t>𝐴</m:t>
                                      </m:r>
                                      <m:sSub>
                                        <m:sSubPr>
                                          <m:ctrlPr>
                                            <a:rPr lang="en-US" i="1">
                                              <a:latin typeface="Cambria Math" panose="02040503050406030204" pitchFamily="18" charset="0"/>
                                            </a:rPr>
                                          </m:ctrlPr>
                                        </m:sSubPr>
                                        <m:e>
                                          <m:r>
                                            <a:rPr lang="en-US" i="1">
                                              <a:latin typeface="Cambria Math" panose="02040503050406030204" pitchFamily="18" charset="0"/>
                                            </a:rPr>
                                            <m:t>𝑏</m:t>
                                          </m:r>
                                        </m:e>
                                        <m:sub>
                                          <m:r>
                                            <a:rPr lang="en-US" i="1">
                                              <a:latin typeface="Cambria Math" panose="02040503050406030204" pitchFamily="18" charset="0"/>
                                            </a:rPr>
                                            <m:t>𝑘</m:t>
                                          </m:r>
                                        </m:sub>
                                      </m:sSub>
                                    </m:e>
                                  </m:d>
                                </m:e>
                                <m:sub>
                                  <m:r>
                                    <a:rPr lang="en-US" i="1">
                                      <a:latin typeface="Cambria Math" panose="02040503050406030204" pitchFamily="18" charset="0"/>
                                    </a:rPr>
                                    <m:t>𝑖</m:t>
                                  </m:r>
                                </m:sub>
                                <m:sup>
                                  <m:r>
                                    <a:rPr lang="en-US" i="1">
                                      <a:latin typeface="Cambria Math" panose="02040503050406030204" pitchFamily="18" charset="0"/>
                                    </a:rPr>
                                    <m:t>2</m:t>
                                  </m:r>
                                </m:sup>
                              </m:sSubSup>
                            </m:e>
                          </m:nary>
                        </m:e>
                      </m:rad>
                    </m:oMath>
                  </m:oMathPara>
                </a14:m>
                <a:endParaRPr lang="en-US"/>
              </a:p>
            </p:txBody>
          </p:sp>
        </mc:Choice>
        <mc:Fallback xmlns="">
          <p:sp>
            <p:nvSpPr>
              <p:cNvPr id="4" name="TextBox 3"/>
              <p:cNvSpPr txBox="1">
                <a:spLocks noRot="1" noChangeAspect="1" noMove="1" noResize="1" noEditPoints="1" noAdjustHandles="1" noChangeArrowheads="1" noChangeShapeType="1" noTextEdit="1"/>
              </p:cNvSpPr>
              <p:nvPr/>
            </p:nvSpPr>
            <p:spPr>
              <a:xfrm>
                <a:off x="835107" y="6166169"/>
                <a:ext cx="12877055" cy="1169936"/>
              </a:xfrm>
              <a:prstGeom prst="rect">
                <a:avLst/>
              </a:prstGeom>
              <a:blipFill rotWithShape="0">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Rectangle 8"/>
              <p:cNvSpPr/>
              <p:nvPr/>
            </p:nvSpPr>
            <p:spPr>
              <a:xfrm>
                <a:off x="6294124" y="2590516"/>
                <a:ext cx="2285431" cy="760786"/>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2100" i="1">
                              <a:latin typeface="Cambria Math" panose="02040503050406030204" pitchFamily="18" charset="0"/>
                            </a:rPr>
                          </m:ctrlPr>
                        </m:sSubPr>
                        <m:e>
                          <m:r>
                            <a:rPr lang="en-US" sz="2100" i="1">
                              <a:effectLst/>
                              <a:latin typeface="Cambria Math" panose="02040503050406030204" pitchFamily="18" charset="0"/>
                              <a:ea typeface="Times New Roman" panose="02020603050405020304" pitchFamily="18" charset="0"/>
                              <a:cs typeface="Times New Roman" panose="02020603050405020304" pitchFamily="18" charset="0"/>
                            </a:rPr>
                            <m:t>𝑏</m:t>
                          </m:r>
                        </m:e>
                        <m:sub>
                          <m:r>
                            <a:rPr lang="en-US" sz="2100" i="1">
                              <a:effectLst/>
                              <a:latin typeface="Cambria Math" panose="02040503050406030204" pitchFamily="18" charset="0"/>
                              <a:ea typeface="Times New Roman" panose="02020603050405020304" pitchFamily="18" charset="0"/>
                              <a:cs typeface="Times New Roman" panose="02020603050405020304" pitchFamily="18" charset="0"/>
                            </a:rPr>
                            <m:t>0</m:t>
                          </m:r>
                        </m:sub>
                      </m:sSub>
                      <m:r>
                        <a:rPr lang="en-US" sz="2100" i="1">
                          <a:effectLst/>
                          <a:latin typeface="Cambria Math" panose="02040503050406030204" pitchFamily="18" charset="0"/>
                          <a:ea typeface="Times New Roman" panose="02020603050405020304" pitchFamily="18" charset="0"/>
                          <a:cs typeface="Times New Roman" panose="02020603050405020304" pitchFamily="18" charset="0"/>
                        </a:rPr>
                        <m:t> := </m:t>
                      </m:r>
                      <m:f>
                        <m:fPr>
                          <m:ctrlPr>
                            <a:rPr lang="en-US" sz="2100" i="1">
                              <a:effectLst/>
                              <a:latin typeface="Cambria Math" panose="02040503050406030204" pitchFamily="18" charset="0"/>
                            </a:rPr>
                          </m:ctrlPr>
                        </m:fPr>
                        <m:num>
                          <m:sSub>
                            <m:sSubPr>
                              <m:ctrlPr>
                                <a:rPr lang="en-US" sz="2100" i="1">
                                  <a:effectLst/>
                                  <a:latin typeface="Cambria Math" panose="02040503050406030204" pitchFamily="18" charset="0"/>
                                </a:rPr>
                              </m:ctrlPr>
                            </m:sSubPr>
                            <m:e>
                              <m:r>
                                <a:rPr lang="en-US" sz="2100" i="1">
                                  <a:effectLst/>
                                  <a:latin typeface="Cambria Math" panose="02040503050406030204" pitchFamily="18" charset="0"/>
                                  <a:ea typeface="Times New Roman" panose="02020603050405020304" pitchFamily="18" charset="0"/>
                                  <a:cs typeface="Times New Roman" panose="02020603050405020304" pitchFamily="18" charset="0"/>
                                </a:rPr>
                                <m:t>𝑏</m:t>
                              </m:r>
                            </m:e>
                            <m:sub>
                              <m:r>
                                <a:rPr lang="en-US" sz="2100" i="1">
                                  <a:effectLst/>
                                  <a:latin typeface="Cambria Math" panose="02040503050406030204" pitchFamily="18" charset="0"/>
                                  <a:ea typeface="Times New Roman" panose="02020603050405020304" pitchFamily="18" charset="0"/>
                                  <a:cs typeface="Times New Roman" panose="02020603050405020304" pitchFamily="18" charset="0"/>
                                </a:rPr>
                                <m:t>0</m:t>
                              </m:r>
                            </m:sub>
                          </m:sSub>
                        </m:num>
                        <m:den>
                          <m:r>
                            <a:rPr lang="en-US" sz="2100">
                              <a:effectLst/>
                              <a:latin typeface="Cambria Math" panose="02040503050406030204" pitchFamily="18" charset="0"/>
                              <a:ea typeface="Times New Roman" panose="02020603050405020304" pitchFamily="18" charset="0"/>
                              <a:cs typeface="Cambria Math" panose="02040503050406030204" pitchFamily="18" charset="0"/>
                            </a:rPr>
                            <m:t>∥</m:t>
                          </m:r>
                          <m:sSub>
                            <m:sSubPr>
                              <m:ctrlPr>
                                <a:rPr lang="en-US" sz="2100" i="1">
                                  <a:effectLst/>
                                  <a:latin typeface="Cambria Math" panose="02040503050406030204" pitchFamily="18" charset="0"/>
                                </a:rPr>
                              </m:ctrlPr>
                            </m:sSubPr>
                            <m:e>
                              <m:r>
                                <a:rPr lang="en-US" sz="2100" i="1">
                                  <a:effectLst/>
                                  <a:latin typeface="Cambria Math" panose="02040503050406030204" pitchFamily="18" charset="0"/>
                                  <a:ea typeface="Times New Roman" panose="02020603050405020304" pitchFamily="18" charset="0"/>
                                  <a:cs typeface="Times New Roman" panose="02020603050405020304" pitchFamily="18" charset="0"/>
                                </a:rPr>
                                <m:t>𝑏</m:t>
                              </m:r>
                            </m:e>
                            <m:sub>
                              <m:r>
                                <a:rPr lang="en-US" sz="2100" i="1">
                                  <a:effectLst/>
                                  <a:latin typeface="Cambria Math" panose="02040503050406030204" pitchFamily="18" charset="0"/>
                                  <a:ea typeface="Times New Roman" panose="02020603050405020304" pitchFamily="18" charset="0"/>
                                  <a:cs typeface="Times New Roman" panose="02020603050405020304" pitchFamily="18" charset="0"/>
                                </a:rPr>
                                <m:t>0</m:t>
                              </m:r>
                            </m:sub>
                          </m:sSub>
                          <m:r>
                            <a:rPr lang="en-US" sz="2100">
                              <a:effectLst/>
                              <a:latin typeface="Cambria Math" panose="02040503050406030204" pitchFamily="18" charset="0"/>
                              <a:ea typeface="Times New Roman" panose="02020603050405020304" pitchFamily="18" charset="0"/>
                              <a:cs typeface="Cambria Math" panose="02040503050406030204" pitchFamily="18" charset="0"/>
                            </a:rPr>
                            <m:t>∥</m:t>
                          </m:r>
                        </m:den>
                      </m:f>
                      <m:r>
                        <a:rPr lang="en-US" sz="2100" i="1">
                          <a:effectLst/>
                          <a:latin typeface="Cambria Math" panose="02040503050406030204" pitchFamily="18" charset="0"/>
                          <a:ea typeface="Times New Roman" panose="02020603050405020304" pitchFamily="18" charset="0"/>
                          <a:cs typeface="Times New Roman" panose="02020603050405020304" pitchFamily="18" charset="0"/>
                        </a:rPr>
                        <m:t> </m:t>
                      </m:r>
                    </m:oMath>
                  </m:oMathPara>
                </a14:m>
                <a:endParaRPr lang="en-US" sz="2100"/>
              </a:p>
            </p:txBody>
          </p:sp>
        </mc:Choice>
        <mc:Fallback xmlns="">
          <p:sp>
            <p:nvSpPr>
              <p:cNvPr id="9" name="Rectangle 8"/>
              <p:cNvSpPr>
                <a:spLocks noRot="1" noChangeAspect="1" noMove="1" noResize="1" noEditPoints="1" noAdjustHandles="1" noChangeArrowheads="1" noChangeShapeType="1" noTextEdit="1"/>
              </p:cNvSpPr>
              <p:nvPr/>
            </p:nvSpPr>
            <p:spPr>
              <a:xfrm>
                <a:off x="6294124" y="2590516"/>
                <a:ext cx="2285431" cy="760786"/>
              </a:xfrm>
              <a:prstGeom prst="rect">
                <a:avLst/>
              </a:prstGeom>
              <a:blipFill rotWithShape="0">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p:cNvSpPr txBox="1"/>
              <p:nvPr/>
            </p:nvSpPr>
            <p:spPr>
              <a:xfrm>
                <a:off x="571901" y="1805872"/>
                <a:ext cx="11383244" cy="1438855"/>
              </a:xfrm>
              <a:prstGeom prst="rect">
                <a:avLst/>
              </a:prstGeom>
              <a:noFill/>
            </p:spPr>
            <p:txBody>
              <a:bodyPr wrap="none" rtlCol="0">
                <a:spAutoFit/>
              </a:bodyPr>
              <a:lstStyle>
                <a:defPPr>
                  <a:defRPr lang="en-US"/>
                </a:defPPr>
              </a:lstStyle>
              <a:p>
                <a:r>
                  <a:rPr lang="sr-Latn-ME" sz="1750" smtClean="0">
                    <a:solidFill>
                      <a:srgbClr val="404155"/>
                    </a:solidFill>
                    <a:latin typeface="Nobile" pitchFamily="34" charset="0"/>
                    <a:ea typeface="Nobile" pitchFamily="34" charset="-122"/>
                    <a:cs typeface="Nobile" pitchFamily="34" charset="-120"/>
                  </a:rPr>
                  <a:t>Inicijalni vektor se bira proizvoljno,</a:t>
                </a:r>
                <a:r>
                  <a:rPr lang="en-US" sz="1750" smtClean="0">
                    <a:solidFill>
                      <a:srgbClr val="404155"/>
                    </a:solidFill>
                    <a:latin typeface="Nobile" pitchFamily="34" charset="0"/>
                    <a:ea typeface="Nobile" pitchFamily="34" charset="-122"/>
                    <a:cs typeface="Nobile" pitchFamily="34" charset="-120"/>
                  </a:rPr>
                  <a:t> i uvijek se mo</a:t>
                </a:r>
                <a:r>
                  <a:rPr lang="sr-Latn-ME" sz="1750" smtClean="0">
                    <a:solidFill>
                      <a:srgbClr val="404155"/>
                    </a:solidFill>
                    <a:latin typeface="Nobile" pitchFamily="34" charset="0"/>
                    <a:ea typeface="Nobile" pitchFamily="34" charset="-122"/>
                    <a:cs typeface="Nobile" pitchFamily="34" charset="-120"/>
                  </a:rPr>
                  <a:t>že izraziti kao linearna kombinacija svojstvenih vektora:</a:t>
                </a:r>
              </a:p>
              <a:p>
                <a14:m>
                  <m:oMath xmlns:m="http://schemas.openxmlformats.org/officeDocument/2006/math">
                    <m:sSub>
                      <m:sSubPr>
                        <m:ctrlPr>
                          <a:rPr lang="en-US" sz="1750" i="1">
                            <a:solidFill>
                              <a:srgbClr val="404155"/>
                            </a:solidFill>
                            <a:latin typeface="Cambria Math" panose="02040503050406030204" pitchFamily="18" charset="0"/>
                            <a:ea typeface="Nobile" pitchFamily="34" charset="-122"/>
                            <a:cs typeface="Nobile" pitchFamily="34" charset="-120"/>
                          </a:rPr>
                        </m:ctrlPr>
                      </m:sSubPr>
                      <m:e>
                        <m:r>
                          <a:rPr lang="sr-Latn-ME" sz="1750" i="1">
                            <a:solidFill>
                              <a:srgbClr val="404155"/>
                            </a:solidFill>
                            <a:latin typeface="Cambria Math" panose="02040503050406030204" pitchFamily="18" charset="0"/>
                            <a:ea typeface="Nobile" pitchFamily="34" charset="-122"/>
                            <a:cs typeface="Nobile" pitchFamily="34" charset="-120"/>
                          </a:rPr>
                          <m:t>𝑏</m:t>
                        </m:r>
                      </m:e>
                      <m:sub>
                        <m:r>
                          <a:rPr lang="sr-Latn-ME" sz="1750" i="1">
                            <a:solidFill>
                              <a:srgbClr val="404155"/>
                            </a:solidFill>
                            <a:latin typeface="Cambria Math" panose="02040503050406030204" pitchFamily="18" charset="0"/>
                            <a:ea typeface="Nobile" pitchFamily="34" charset="-122"/>
                            <a:cs typeface="Nobile" pitchFamily="34" charset="-120"/>
                          </a:rPr>
                          <m:t>0</m:t>
                        </m:r>
                      </m:sub>
                    </m:sSub>
                    <m:r>
                      <a:rPr lang="en-US" sz="1750" i="1">
                        <a:solidFill>
                          <a:srgbClr val="404155"/>
                        </a:solidFill>
                        <a:latin typeface="Cambria Math" panose="02040503050406030204" pitchFamily="18" charset="0"/>
                        <a:ea typeface="Nobile" pitchFamily="34" charset="-122"/>
                        <a:cs typeface="Nobile" pitchFamily="34" charset="-120"/>
                      </a:rPr>
                      <m:t>=</m:t>
                    </m:r>
                    <m:sSub>
                      <m:sSubPr>
                        <m:ctrlPr>
                          <a:rPr lang="en-US" sz="1750" i="1">
                            <a:solidFill>
                              <a:srgbClr val="404155"/>
                            </a:solidFill>
                            <a:latin typeface="Cambria Math" panose="02040503050406030204" pitchFamily="18" charset="0"/>
                            <a:ea typeface="Nobile" pitchFamily="34" charset="-122"/>
                            <a:cs typeface="Nobile" pitchFamily="34" charset="-120"/>
                          </a:rPr>
                        </m:ctrlPr>
                      </m:sSubPr>
                      <m:e>
                        <m:r>
                          <a:rPr lang="en-US" sz="1750" i="1">
                            <a:solidFill>
                              <a:srgbClr val="404155"/>
                            </a:solidFill>
                            <a:latin typeface="Cambria Math" panose="02040503050406030204" pitchFamily="18" charset="0"/>
                            <a:ea typeface="Nobile" pitchFamily="34" charset="-122"/>
                            <a:cs typeface="Nobile" pitchFamily="34" charset="-120"/>
                          </a:rPr>
                          <m:t>𝑐</m:t>
                        </m:r>
                      </m:e>
                      <m:sub>
                        <m:r>
                          <a:rPr lang="en-US" sz="1750" i="1">
                            <a:solidFill>
                              <a:srgbClr val="404155"/>
                            </a:solidFill>
                            <a:latin typeface="Cambria Math" panose="02040503050406030204" pitchFamily="18" charset="0"/>
                            <a:ea typeface="Nobile" pitchFamily="34" charset="-122"/>
                            <a:cs typeface="Nobile" pitchFamily="34" charset="-120"/>
                          </a:rPr>
                          <m:t>1</m:t>
                        </m:r>
                      </m:sub>
                    </m:sSub>
                    <m:sSub>
                      <m:sSubPr>
                        <m:ctrlPr>
                          <a:rPr lang="en-US" sz="1750" i="1">
                            <a:solidFill>
                              <a:srgbClr val="404155"/>
                            </a:solidFill>
                            <a:latin typeface="Cambria Math" panose="02040503050406030204" pitchFamily="18" charset="0"/>
                            <a:ea typeface="Nobile" pitchFamily="34" charset="-122"/>
                            <a:cs typeface="Nobile" pitchFamily="34" charset="-120"/>
                          </a:rPr>
                        </m:ctrlPr>
                      </m:sSubPr>
                      <m:e>
                        <m:r>
                          <a:rPr lang="en-US" sz="1750" i="1">
                            <a:solidFill>
                              <a:srgbClr val="404155"/>
                            </a:solidFill>
                            <a:latin typeface="Cambria Math" panose="02040503050406030204" pitchFamily="18" charset="0"/>
                            <a:ea typeface="Nobile" pitchFamily="34" charset="-122"/>
                            <a:cs typeface="Nobile" pitchFamily="34" charset="-120"/>
                          </a:rPr>
                          <m:t>𝑣</m:t>
                        </m:r>
                      </m:e>
                      <m:sub>
                        <m:r>
                          <a:rPr lang="en-US" sz="1750" i="1">
                            <a:solidFill>
                              <a:srgbClr val="404155"/>
                            </a:solidFill>
                            <a:latin typeface="Cambria Math" panose="02040503050406030204" pitchFamily="18" charset="0"/>
                            <a:ea typeface="Nobile" pitchFamily="34" charset="-122"/>
                            <a:cs typeface="Nobile" pitchFamily="34" charset="-120"/>
                          </a:rPr>
                          <m:t>1</m:t>
                        </m:r>
                      </m:sub>
                    </m:sSub>
                    <m:r>
                      <a:rPr lang="en-US" sz="1750" i="1">
                        <a:solidFill>
                          <a:srgbClr val="404155"/>
                        </a:solidFill>
                        <a:latin typeface="Cambria Math" panose="02040503050406030204" pitchFamily="18" charset="0"/>
                        <a:ea typeface="Nobile" pitchFamily="34" charset="-122"/>
                        <a:cs typeface="Nobile" pitchFamily="34" charset="-120"/>
                      </a:rPr>
                      <m:t>+</m:t>
                    </m:r>
                    <m:sSub>
                      <m:sSubPr>
                        <m:ctrlPr>
                          <a:rPr lang="en-US" sz="1750" i="1">
                            <a:solidFill>
                              <a:srgbClr val="404155"/>
                            </a:solidFill>
                            <a:latin typeface="Cambria Math" panose="02040503050406030204" pitchFamily="18" charset="0"/>
                            <a:ea typeface="Nobile" pitchFamily="34" charset="-122"/>
                            <a:cs typeface="Nobile" pitchFamily="34" charset="-120"/>
                          </a:rPr>
                        </m:ctrlPr>
                      </m:sSubPr>
                      <m:e>
                        <m:r>
                          <a:rPr lang="en-US" sz="1750" i="1">
                            <a:solidFill>
                              <a:srgbClr val="404155"/>
                            </a:solidFill>
                            <a:latin typeface="Cambria Math" panose="02040503050406030204" pitchFamily="18" charset="0"/>
                            <a:ea typeface="Nobile" pitchFamily="34" charset="-122"/>
                            <a:cs typeface="Nobile" pitchFamily="34" charset="-120"/>
                          </a:rPr>
                          <m:t>𝑐</m:t>
                        </m:r>
                      </m:e>
                      <m:sub>
                        <m:r>
                          <a:rPr lang="en-US" sz="1750" i="1">
                            <a:solidFill>
                              <a:srgbClr val="404155"/>
                            </a:solidFill>
                            <a:latin typeface="Cambria Math" panose="02040503050406030204" pitchFamily="18" charset="0"/>
                            <a:ea typeface="Nobile" pitchFamily="34" charset="-122"/>
                            <a:cs typeface="Nobile" pitchFamily="34" charset="-120"/>
                          </a:rPr>
                          <m:t>2</m:t>
                        </m:r>
                      </m:sub>
                    </m:sSub>
                    <m:sSub>
                      <m:sSubPr>
                        <m:ctrlPr>
                          <a:rPr lang="en-US" sz="1750" i="1">
                            <a:solidFill>
                              <a:srgbClr val="404155"/>
                            </a:solidFill>
                            <a:latin typeface="Cambria Math" panose="02040503050406030204" pitchFamily="18" charset="0"/>
                            <a:ea typeface="Nobile" pitchFamily="34" charset="-122"/>
                            <a:cs typeface="Nobile" pitchFamily="34" charset="-120"/>
                          </a:rPr>
                        </m:ctrlPr>
                      </m:sSubPr>
                      <m:e>
                        <m:r>
                          <a:rPr lang="en-US" sz="1750" i="1">
                            <a:solidFill>
                              <a:srgbClr val="404155"/>
                            </a:solidFill>
                            <a:latin typeface="Cambria Math" panose="02040503050406030204" pitchFamily="18" charset="0"/>
                            <a:ea typeface="Nobile" pitchFamily="34" charset="-122"/>
                            <a:cs typeface="Nobile" pitchFamily="34" charset="-120"/>
                          </a:rPr>
                          <m:t>𝑣</m:t>
                        </m:r>
                      </m:e>
                      <m:sub>
                        <m:r>
                          <a:rPr lang="en-US" sz="1750" i="1">
                            <a:solidFill>
                              <a:srgbClr val="404155"/>
                            </a:solidFill>
                            <a:latin typeface="Cambria Math" panose="02040503050406030204" pitchFamily="18" charset="0"/>
                            <a:ea typeface="Nobile" pitchFamily="34" charset="-122"/>
                            <a:cs typeface="Nobile" pitchFamily="34" charset="-120"/>
                          </a:rPr>
                          <m:t>2</m:t>
                        </m:r>
                      </m:sub>
                    </m:sSub>
                    <m:r>
                      <a:rPr lang="en-US" sz="1750" i="1">
                        <a:solidFill>
                          <a:srgbClr val="404155"/>
                        </a:solidFill>
                        <a:latin typeface="Cambria Math" panose="02040503050406030204" pitchFamily="18" charset="0"/>
                        <a:ea typeface="Nobile" pitchFamily="34" charset="-122"/>
                        <a:cs typeface="Nobile" pitchFamily="34" charset="-120"/>
                      </a:rPr>
                      <m:t>+…+</m:t>
                    </m:r>
                    <m:sSub>
                      <m:sSubPr>
                        <m:ctrlPr>
                          <a:rPr lang="en-US" sz="1750" i="1">
                            <a:solidFill>
                              <a:srgbClr val="404155"/>
                            </a:solidFill>
                            <a:latin typeface="Cambria Math" panose="02040503050406030204" pitchFamily="18" charset="0"/>
                            <a:ea typeface="Nobile" pitchFamily="34" charset="-122"/>
                            <a:cs typeface="Nobile" pitchFamily="34" charset="-120"/>
                          </a:rPr>
                        </m:ctrlPr>
                      </m:sSubPr>
                      <m:e>
                        <m:r>
                          <a:rPr lang="en-US" sz="1750" i="1">
                            <a:solidFill>
                              <a:srgbClr val="404155"/>
                            </a:solidFill>
                            <a:latin typeface="Cambria Math" panose="02040503050406030204" pitchFamily="18" charset="0"/>
                            <a:ea typeface="Nobile" pitchFamily="34" charset="-122"/>
                            <a:cs typeface="Nobile" pitchFamily="34" charset="-120"/>
                          </a:rPr>
                          <m:t>𝑐</m:t>
                        </m:r>
                      </m:e>
                      <m:sub>
                        <m:r>
                          <a:rPr lang="en-US" sz="1750" i="1">
                            <a:solidFill>
                              <a:srgbClr val="404155"/>
                            </a:solidFill>
                            <a:latin typeface="Cambria Math" panose="02040503050406030204" pitchFamily="18" charset="0"/>
                            <a:ea typeface="Nobile" pitchFamily="34" charset="-122"/>
                            <a:cs typeface="Nobile" pitchFamily="34" charset="-120"/>
                          </a:rPr>
                          <m:t>𝑛</m:t>
                        </m:r>
                      </m:sub>
                    </m:sSub>
                    <m:sSub>
                      <m:sSubPr>
                        <m:ctrlPr>
                          <a:rPr lang="en-US" sz="1750" i="1">
                            <a:solidFill>
                              <a:srgbClr val="404155"/>
                            </a:solidFill>
                            <a:latin typeface="Cambria Math" panose="02040503050406030204" pitchFamily="18" charset="0"/>
                            <a:ea typeface="Nobile" pitchFamily="34" charset="-122"/>
                            <a:cs typeface="Nobile" pitchFamily="34" charset="-120"/>
                          </a:rPr>
                        </m:ctrlPr>
                      </m:sSubPr>
                      <m:e>
                        <m:r>
                          <a:rPr lang="en-US" sz="1750" i="1">
                            <a:solidFill>
                              <a:srgbClr val="404155"/>
                            </a:solidFill>
                            <a:latin typeface="Cambria Math" panose="02040503050406030204" pitchFamily="18" charset="0"/>
                            <a:ea typeface="Nobile" pitchFamily="34" charset="-122"/>
                            <a:cs typeface="Nobile" pitchFamily="34" charset="-120"/>
                          </a:rPr>
                          <m:t>𝑣</m:t>
                        </m:r>
                      </m:e>
                      <m:sub>
                        <m:r>
                          <a:rPr lang="en-US" sz="1750" i="1">
                            <a:solidFill>
                              <a:srgbClr val="404155"/>
                            </a:solidFill>
                            <a:latin typeface="Cambria Math" panose="02040503050406030204" pitchFamily="18" charset="0"/>
                            <a:ea typeface="Nobile" pitchFamily="34" charset="-122"/>
                            <a:cs typeface="Nobile" pitchFamily="34" charset="-120"/>
                          </a:rPr>
                          <m:t>𝑛</m:t>
                        </m:r>
                      </m:sub>
                    </m:sSub>
                    <m:r>
                      <a:rPr lang="sr-Latn-ME" sz="1750" b="0" i="0" smtClean="0">
                        <a:solidFill>
                          <a:srgbClr val="404155"/>
                        </a:solidFill>
                        <a:latin typeface="Cambria Math" panose="02040503050406030204" pitchFamily="18" charset="0"/>
                        <a:ea typeface="Nobile" pitchFamily="34" charset="-122"/>
                        <a:cs typeface="Nobile" pitchFamily="34" charset="-120"/>
                      </a:rPr>
                      <m:t>, </m:t>
                    </m:r>
                  </m:oMath>
                </a14:m>
                <a:r>
                  <a:rPr lang="sr-Latn-ME" sz="1750" smtClean="0">
                    <a:solidFill>
                      <a:srgbClr val="404155"/>
                    </a:solidFill>
                    <a:latin typeface="Nobile" pitchFamily="34" charset="0"/>
                    <a:ea typeface="Nobile" pitchFamily="34" charset="-122"/>
                    <a:cs typeface="Nobile" pitchFamily="34" charset="-120"/>
                  </a:rPr>
                  <a:t>a zatim se </a:t>
                </a:r>
                <a:r>
                  <a:rPr lang="sr-Latn-ME" sz="1750">
                    <a:solidFill>
                      <a:srgbClr val="404155"/>
                    </a:solidFill>
                    <a:latin typeface="Nobile" pitchFamily="34" charset="0"/>
                    <a:ea typeface="Nobile" pitchFamily="34" charset="-122"/>
                    <a:cs typeface="Nobile" pitchFamily="34" charset="-120"/>
                  </a:rPr>
                  <a:t>normalizuje</a:t>
                </a:r>
                <a:r>
                  <a:rPr lang="sr-Latn-ME" sz="1750" smtClean="0">
                    <a:solidFill>
                      <a:srgbClr val="404155"/>
                    </a:solidFill>
                    <a:latin typeface="Nobile" pitchFamily="34" charset="0"/>
                    <a:ea typeface="Nobile" pitchFamily="34" charset="-122"/>
                    <a:cs typeface="Nobile" pitchFamily="34" charset="-120"/>
                  </a:rPr>
                  <a:t>:</a:t>
                </a:r>
              </a:p>
              <a:p>
                <a:endParaRPr lang="sr-Latn-ME" sz="1750">
                  <a:solidFill>
                    <a:srgbClr val="404155"/>
                  </a:solidFill>
                  <a:latin typeface="Nobile" pitchFamily="34" charset="0"/>
                  <a:ea typeface="Nobile" pitchFamily="34" charset="-122"/>
                  <a:cs typeface="Nobile" pitchFamily="34" charset="-120"/>
                </a:endParaRPr>
              </a:p>
              <a:p>
                <a:endParaRPr lang="en-US" sz="1750" smtClean="0">
                  <a:solidFill>
                    <a:srgbClr val="404155"/>
                  </a:solidFill>
                  <a:latin typeface="Nobile" pitchFamily="34" charset="0"/>
                  <a:ea typeface="Nobile" pitchFamily="34" charset="-122"/>
                  <a:cs typeface="Nobile" pitchFamily="34" charset="-120"/>
                </a:endParaRPr>
              </a:p>
              <a:p>
                <a:endParaRPr lang="sr-Latn-ME" sz="1750" smtClean="0">
                  <a:solidFill>
                    <a:srgbClr val="404155"/>
                  </a:solidFill>
                  <a:latin typeface="Nobile" pitchFamily="34" charset="0"/>
                  <a:ea typeface="Nobile" pitchFamily="34" charset="-122"/>
                  <a:cs typeface="Nobile" pitchFamily="34" charset="-120"/>
                </a:endParaRPr>
              </a:p>
            </p:txBody>
          </p:sp>
        </mc:Choice>
        <mc:Fallback xmlns="">
          <p:sp>
            <p:nvSpPr>
              <p:cNvPr id="7" name="TextBox 6"/>
              <p:cNvSpPr txBox="1">
                <a:spLocks noRot="1" noChangeAspect="1" noMove="1" noResize="1" noEditPoints="1" noAdjustHandles="1" noChangeArrowheads="1" noChangeShapeType="1" noTextEdit="1"/>
              </p:cNvSpPr>
              <p:nvPr/>
            </p:nvSpPr>
            <p:spPr>
              <a:xfrm>
                <a:off x="571901" y="1805872"/>
                <a:ext cx="11383244" cy="1438855"/>
              </a:xfrm>
              <a:prstGeom prst="rect">
                <a:avLst/>
              </a:prstGeom>
              <a:blipFill rotWithShape="0">
                <a:blip r:embed="rId5"/>
                <a:stretch>
                  <a:fillRect l="-375" t="-127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p:cNvSpPr txBox="1"/>
              <p:nvPr/>
            </p:nvSpPr>
            <p:spPr>
              <a:xfrm>
                <a:off x="571901" y="3809051"/>
                <a:ext cx="13249588" cy="1591333"/>
              </a:xfrm>
              <a:prstGeom prst="rect">
                <a:avLst/>
              </a:prstGeom>
              <a:noFill/>
            </p:spPr>
            <p:txBody>
              <a:bodyPr wrap="square" rtlCol="0">
                <a:spAutoFit/>
              </a:bodyPr>
              <a:lstStyle/>
              <a:p>
                <a:r>
                  <a:rPr lang="sr-Latn-ME" sz="1750">
                    <a:solidFill>
                      <a:srgbClr val="404155"/>
                    </a:solidFill>
                    <a:latin typeface="Nobile" pitchFamily="34" charset="0"/>
                    <a:ea typeface="Nobile" pitchFamily="34" charset="-122"/>
                    <a:cs typeface="Nobile" pitchFamily="34" charset="-120"/>
                  </a:rPr>
                  <a:t>Zatim se računa </a:t>
                </a:r>
                <a14:m>
                  <m:oMath xmlns:m="http://schemas.openxmlformats.org/officeDocument/2006/math">
                    <m:r>
                      <a:rPr lang="sr-Latn-ME" sz="1750">
                        <a:solidFill>
                          <a:srgbClr val="404155"/>
                        </a:solidFill>
                        <a:latin typeface="Cambria Math" panose="02040503050406030204" pitchFamily="18" charset="0"/>
                        <a:ea typeface="Nobile" pitchFamily="34" charset="-122"/>
                        <a:cs typeface="Nobile" pitchFamily="34" charset="-120"/>
                      </a:rPr>
                      <m:t>𝐴</m:t>
                    </m:r>
                    <m:sSub>
                      <m:sSubPr>
                        <m:ctrlPr>
                          <a:rPr lang="sr-Latn-ME" sz="1750" i="1">
                            <a:solidFill>
                              <a:srgbClr val="404155"/>
                            </a:solidFill>
                            <a:latin typeface="Cambria Math" panose="02040503050406030204" pitchFamily="18" charset="0"/>
                            <a:ea typeface="Nobile" pitchFamily="34" charset="-122"/>
                            <a:cs typeface="Nobile" pitchFamily="34" charset="-120"/>
                          </a:rPr>
                        </m:ctrlPr>
                      </m:sSubPr>
                      <m:e>
                        <m:r>
                          <a:rPr lang="sr-Latn-ME" sz="1750">
                            <a:solidFill>
                              <a:srgbClr val="404155"/>
                            </a:solidFill>
                            <a:latin typeface="Cambria Math" panose="02040503050406030204" pitchFamily="18" charset="0"/>
                            <a:ea typeface="Nobile" pitchFamily="34" charset="-122"/>
                            <a:cs typeface="Nobile" pitchFamily="34" charset="-120"/>
                          </a:rPr>
                          <m:t>𝑏</m:t>
                        </m:r>
                      </m:e>
                      <m:sub>
                        <m:r>
                          <a:rPr lang="sr-Latn-ME" sz="1750">
                            <a:solidFill>
                              <a:srgbClr val="404155"/>
                            </a:solidFill>
                            <a:latin typeface="Cambria Math" panose="02040503050406030204" pitchFamily="18" charset="0"/>
                            <a:ea typeface="Nobile" pitchFamily="34" charset="-122"/>
                            <a:cs typeface="Nobile" pitchFamily="34" charset="-120"/>
                          </a:rPr>
                          <m:t>𝑘</m:t>
                        </m:r>
                      </m:sub>
                    </m:sSub>
                  </m:oMath>
                </a14:m>
                <a:r>
                  <a:rPr lang="sr-Latn-ME" sz="1750">
                    <a:solidFill>
                      <a:srgbClr val="404155"/>
                    </a:solidFill>
                    <a:latin typeface="Nobile" pitchFamily="34" charset="0"/>
                    <a:ea typeface="Nobile" pitchFamily="34" charset="-122"/>
                    <a:cs typeface="Nobile" pitchFamily="34" charset="-120"/>
                  </a:rPr>
                  <a:t>, i onda </a:t>
                </a:r>
                <a:r>
                  <a:rPr lang="sr-Latn-ME" sz="1750" smtClean="0">
                    <a:solidFill>
                      <a:srgbClr val="404155"/>
                    </a:solidFill>
                    <a:latin typeface="Nobile" pitchFamily="34" charset="0"/>
                    <a:ea typeface="Nobile" pitchFamily="34" charset="-122"/>
                    <a:cs typeface="Nobile" pitchFamily="34" charset="-120"/>
                  </a:rPr>
                  <a:t>se vrši </a:t>
                </a:r>
                <a:r>
                  <a:rPr lang="sr-Latn-ME" sz="1750">
                    <a:solidFill>
                      <a:srgbClr val="404155"/>
                    </a:solidFill>
                    <a:latin typeface="Nobile" pitchFamily="34" charset="0"/>
                    <a:ea typeface="Nobile" pitchFamily="34" charset="-122"/>
                    <a:cs typeface="Nobile" pitchFamily="34" charset="-120"/>
                  </a:rPr>
                  <a:t>normalizacija po formuli:</a:t>
                </a:r>
                <a:r>
                  <a:rPr lang="sr-Latn-ME" smtClean="0"/>
                  <a:t> </a:t>
                </a:r>
              </a:p>
              <a:p>
                <a:endParaRPr lang="sr-Latn-ME" smtClean="0"/>
              </a:p>
              <a:p>
                <a:pPr/>
                <a14:m>
                  <m:oMathPara xmlns:m="http://schemas.openxmlformats.org/officeDocument/2006/math">
                    <m:oMathParaPr>
                      <m:jc m:val="center"/>
                    </m:oMathParaPr>
                    <m:oMath xmlns:m="http://schemas.openxmlformats.org/officeDocument/2006/math">
                      <m:sSub>
                        <m:sSubPr>
                          <m:ctrlPr>
                            <a:rPr lang="en-US" sz="2100" i="1">
                              <a:latin typeface="Cambria Math" panose="02040503050406030204" pitchFamily="18" charset="0"/>
                            </a:rPr>
                          </m:ctrlPr>
                        </m:sSubPr>
                        <m:e>
                          <m:r>
                            <a:rPr lang="en-US" sz="2100" i="1">
                              <a:latin typeface="Cambria Math" panose="02040503050406030204" pitchFamily="18" charset="0"/>
                            </a:rPr>
                            <m:t>𝑏</m:t>
                          </m:r>
                        </m:e>
                        <m:sub>
                          <m:r>
                            <a:rPr lang="en-US" sz="2100" i="1">
                              <a:latin typeface="Cambria Math" panose="02040503050406030204" pitchFamily="18" charset="0"/>
                            </a:rPr>
                            <m:t>𝑘</m:t>
                          </m:r>
                          <m:r>
                            <a:rPr lang="en-US" sz="2100" i="1">
                              <a:latin typeface="Cambria Math" panose="02040503050406030204" pitchFamily="18" charset="0"/>
                            </a:rPr>
                            <m:t>+1</m:t>
                          </m:r>
                        </m:sub>
                      </m:sSub>
                      <m:r>
                        <a:rPr lang="en-US" sz="2100" i="1">
                          <a:latin typeface="Cambria Math" panose="02040503050406030204" pitchFamily="18" charset="0"/>
                        </a:rPr>
                        <m:t>=</m:t>
                      </m:r>
                      <m:f>
                        <m:fPr>
                          <m:ctrlPr>
                            <a:rPr lang="en-US" sz="2100" i="1">
                              <a:latin typeface="Cambria Math" panose="02040503050406030204" pitchFamily="18" charset="0"/>
                            </a:rPr>
                          </m:ctrlPr>
                        </m:fPr>
                        <m:num>
                          <m:r>
                            <a:rPr lang="en-US" sz="2100" i="1">
                              <a:latin typeface="Cambria Math" panose="02040503050406030204" pitchFamily="18" charset="0"/>
                            </a:rPr>
                            <m:t>𝐴</m:t>
                          </m:r>
                          <m:r>
                            <a:rPr lang="en-US" sz="2100" i="1">
                              <a:latin typeface="Cambria Math" panose="02040503050406030204" pitchFamily="18" charset="0"/>
                            </a:rPr>
                            <m:t> </m:t>
                          </m:r>
                          <m:sSub>
                            <m:sSubPr>
                              <m:ctrlPr>
                                <a:rPr lang="en-US" sz="2100" i="1">
                                  <a:latin typeface="Cambria Math" panose="02040503050406030204" pitchFamily="18" charset="0"/>
                                </a:rPr>
                              </m:ctrlPr>
                            </m:sSubPr>
                            <m:e>
                              <m:r>
                                <a:rPr lang="en-US" sz="2100" i="1">
                                  <a:latin typeface="Cambria Math" panose="02040503050406030204" pitchFamily="18" charset="0"/>
                                </a:rPr>
                                <m:t>𝑏</m:t>
                              </m:r>
                            </m:e>
                            <m:sub>
                              <m:r>
                                <a:rPr lang="en-US" sz="2100" i="1">
                                  <a:latin typeface="Cambria Math" panose="02040503050406030204" pitchFamily="18" charset="0"/>
                                </a:rPr>
                                <m:t>𝑘</m:t>
                              </m:r>
                            </m:sub>
                          </m:sSub>
                        </m:num>
                        <m:den>
                          <m:r>
                            <a:rPr lang="en-US" sz="2100" i="1">
                              <a:latin typeface="Cambria Math" panose="02040503050406030204" pitchFamily="18" charset="0"/>
                            </a:rPr>
                            <m:t> </m:t>
                          </m:r>
                          <m:r>
                            <a:rPr lang="en-US" sz="2100">
                              <a:latin typeface="Cambria Math" panose="02040503050406030204" pitchFamily="18" charset="0"/>
                            </a:rPr>
                            <m:t>∥</m:t>
                          </m:r>
                          <m:r>
                            <a:rPr lang="en-US" sz="2100" i="1">
                              <a:latin typeface="Cambria Math" panose="02040503050406030204" pitchFamily="18" charset="0"/>
                            </a:rPr>
                            <m:t>𝐴</m:t>
                          </m:r>
                          <m:r>
                            <a:rPr lang="en-US" sz="2100" i="1">
                              <a:latin typeface="Cambria Math" panose="02040503050406030204" pitchFamily="18" charset="0"/>
                            </a:rPr>
                            <m:t> </m:t>
                          </m:r>
                          <m:sSub>
                            <m:sSubPr>
                              <m:ctrlPr>
                                <a:rPr lang="en-US" sz="2100" i="1">
                                  <a:latin typeface="Cambria Math" panose="02040503050406030204" pitchFamily="18" charset="0"/>
                                </a:rPr>
                              </m:ctrlPr>
                            </m:sSubPr>
                            <m:e>
                              <m:r>
                                <a:rPr lang="en-US" sz="2100" i="1">
                                  <a:latin typeface="Cambria Math" panose="02040503050406030204" pitchFamily="18" charset="0"/>
                                </a:rPr>
                                <m:t>𝑏</m:t>
                              </m:r>
                            </m:e>
                            <m:sub>
                              <m:r>
                                <a:rPr lang="en-US" sz="2100" i="1">
                                  <a:latin typeface="Cambria Math" panose="02040503050406030204" pitchFamily="18" charset="0"/>
                                </a:rPr>
                                <m:t>𝑘</m:t>
                              </m:r>
                            </m:sub>
                          </m:sSub>
                          <m:r>
                            <a:rPr lang="en-US" sz="2100">
                              <a:latin typeface="Cambria Math" panose="02040503050406030204" pitchFamily="18" charset="0"/>
                            </a:rPr>
                            <m:t>∥ </m:t>
                          </m:r>
                        </m:den>
                      </m:f>
                      <m:r>
                        <a:rPr lang="en-US" sz="2100" i="1">
                          <a:latin typeface="Cambria Math" panose="02040503050406030204" pitchFamily="18" charset="0"/>
                        </a:rPr>
                        <m:t> </m:t>
                      </m:r>
                    </m:oMath>
                  </m:oMathPara>
                </a14:m>
                <a:endParaRPr lang="en-US" sz="2100"/>
              </a:p>
              <a:p>
                <a:endParaRPr lang="en-US"/>
              </a:p>
            </p:txBody>
          </p:sp>
        </mc:Choice>
        <mc:Fallback xmlns="">
          <p:sp>
            <p:nvSpPr>
              <p:cNvPr id="12" name="TextBox 11"/>
              <p:cNvSpPr txBox="1">
                <a:spLocks noRot="1" noChangeAspect="1" noMove="1" noResize="1" noEditPoints="1" noAdjustHandles="1" noChangeArrowheads="1" noChangeShapeType="1" noTextEdit="1"/>
              </p:cNvSpPr>
              <p:nvPr/>
            </p:nvSpPr>
            <p:spPr>
              <a:xfrm>
                <a:off x="571901" y="3809051"/>
                <a:ext cx="13249588" cy="1591333"/>
              </a:xfrm>
              <a:prstGeom prst="rect">
                <a:avLst/>
              </a:prstGeom>
              <a:blipFill rotWithShape="0">
                <a:blip r:embed="rId6"/>
                <a:stretch>
                  <a:fillRect l="-322" t="-766"/>
                </a:stretch>
              </a:blipFill>
            </p:spPr>
            <p:txBody>
              <a:bodyPr/>
              <a:lstStyle/>
              <a:p>
                <a:r>
                  <a:rPr lang="en-US">
                    <a:noFill/>
                  </a:rPr>
                  <a:t> </a:t>
                </a:r>
              </a:p>
            </p:txBody>
          </p:sp>
        </mc:Fallback>
      </mc:AlternateContent>
      <p:sp>
        <p:nvSpPr>
          <p:cNvPr id="13" name="TextBox 12"/>
          <p:cNvSpPr txBox="1"/>
          <p:nvPr/>
        </p:nvSpPr>
        <p:spPr>
          <a:xfrm>
            <a:off x="571901" y="5541488"/>
            <a:ext cx="7986482" cy="638636"/>
          </a:xfrm>
          <a:prstGeom prst="rect">
            <a:avLst/>
          </a:prstGeom>
          <a:noFill/>
        </p:spPr>
        <p:txBody>
          <a:bodyPr wrap="none" rtlCol="0">
            <a:spAutoFit/>
          </a:bodyPr>
          <a:lstStyle/>
          <a:p>
            <a:r>
              <a:rPr lang="en-US" sz="1750">
                <a:solidFill>
                  <a:srgbClr val="404155"/>
                </a:solidFill>
                <a:latin typeface="Nobile" pitchFamily="34" charset="0"/>
                <a:ea typeface="Nobile" pitchFamily="34" charset="-122"/>
                <a:cs typeface="Nobile" pitchFamily="34" charset="-120"/>
              </a:rPr>
              <a:t>Najčešće se koristi Euklidska (L2) norma, koja se </a:t>
            </a:r>
            <a:r>
              <a:rPr lang="en-US" sz="1750" smtClean="0">
                <a:solidFill>
                  <a:srgbClr val="404155"/>
                </a:solidFill>
                <a:latin typeface="Nobile" pitchFamily="34" charset="0"/>
                <a:ea typeface="Nobile" pitchFamily="34" charset="-122"/>
                <a:cs typeface="Nobile" pitchFamily="34" charset="-120"/>
              </a:rPr>
              <a:t>računa</a:t>
            </a:r>
            <a:r>
              <a:rPr lang="sr-Latn-ME" sz="1750" smtClean="0">
                <a:solidFill>
                  <a:srgbClr val="404155"/>
                </a:solidFill>
                <a:latin typeface="Nobile" pitchFamily="34" charset="0"/>
                <a:ea typeface="Nobile" pitchFamily="34" charset="-122"/>
                <a:cs typeface="Nobile" pitchFamily="34" charset="-120"/>
              </a:rPr>
              <a:t> na sledeći način</a:t>
            </a:r>
            <a:r>
              <a:rPr lang="en-US" sz="1750" smtClean="0">
                <a:solidFill>
                  <a:srgbClr val="404155"/>
                </a:solidFill>
                <a:latin typeface="Nobile" pitchFamily="34" charset="0"/>
                <a:ea typeface="Nobile" pitchFamily="34" charset="-122"/>
                <a:cs typeface="Nobile" pitchFamily="34" charset="-120"/>
              </a:rPr>
              <a:t>:</a:t>
            </a:r>
            <a:endParaRPr lang="en-US" sz="1750">
              <a:solidFill>
                <a:srgbClr val="404155"/>
              </a:solidFill>
              <a:latin typeface="Nobile" pitchFamily="34" charset="0"/>
              <a:ea typeface="Nobile" pitchFamily="34" charset="-122"/>
              <a:cs typeface="Nobile" pitchFamily="34" charset="-120"/>
            </a:endParaRPr>
          </a:p>
          <a:p>
            <a:endParaRPr lang="en-US"/>
          </a:p>
        </p:txBody>
      </p:sp>
    </p:spTree>
    <p:extLst>
      <p:ext uri="{BB962C8B-B14F-4D97-AF65-F5344CB8AC3E}">
        <p14:creationId xmlns:p14="http://schemas.microsoft.com/office/powerpoint/2010/main" val="175604229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674086"/>
            <a:ext cx="8573929" cy="708779"/>
          </a:xfrm>
          <a:prstGeom prst="rect">
            <a:avLst/>
          </a:prstGeom>
          <a:noFill/>
          <a:ln/>
        </p:spPr>
        <p:txBody>
          <a:bodyPr wrap="none" lIns="0" tIns="0" rIns="0" bIns="0" rtlCol="0" anchor="t"/>
          <a:lstStyle/>
          <a:p>
            <a:pPr marL="0" indent="0" algn="l">
              <a:lnSpc>
                <a:spcPts val="5550"/>
              </a:lnSpc>
              <a:buNone/>
            </a:pPr>
            <a:r>
              <a:rPr lang="en-US" sz="4450" dirty="0">
                <a:solidFill>
                  <a:srgbClr val="1B1B27"/>
                </a:solidFill>
                <a:latin typeface="Corben" pitchFamily="34" charset="0"/>
                <a:ea typeface="Corben" pitchFamily="34" charset="-122"/>
                <a:cs typeface="Corben" pitchFamily="34" charset="-120"/>
              </a:rPr>
              <a:t>Matematička Osnova Algoritma</a:t>
            </a:r>
            <a:endParaRPr lang="en-US" sz="4450" dirty="0"/>
          </a:p>
        </p:txBody>
      </p:sp>
      <p:sp>
        <p:nvSpPr>
          <p:cNvPr id="3" name="Text 1"/>
          <p:cNvSpPr/>
          <p:nvPr/>
        </p:nvSpPr>
        <p:spPr>
          <a:xfrm>
            <a:off x="797381" y="3518262"/>
            <a:ext cx="13042821" cy="3943897"/>
          </a:xfrm>
          <a:prstGeom prst="rect">
            <a:avLst/>
          </a:prstGeom>
          <a:noFill/>
          <a:ln/>
        </p:spPr>
        <p:txBody>
          <a:bodyPr wrap="square" lIns="0" tIns="0" rIns="0" bIns="0" rtlCol="0" anchor="t"/>
          <a:lstStyle/>
          <a:p>
            <a:pPr>
              <a:lnSpc>
                <a:spcPts val="2850"/>
              </a:lnSpc>
            </a:pPr>
            <a:endParaRPr lang="en-US" sz="2800">
              <a:solidFill>
                <a:srgbClr val="404155"/>
              </a:solidFill>
              <a:latin typeface="Nobile" pitchFamily="34" charset="0"/>
              <a:ea typeface="Nobile" pitchFamily="34" charset="-122"/>
              <a:cs typeface="Nobile" pitchFamily="34" charset="-120"/>
            </a:endParaRPr>
          </a:p>
          <a:p>
            <a:pPr>
              <a:lnSpc>
                <a:spcPts val="2850"/>
              </a:lnSpc>
            </a:pPr>
            <a:endParaRPr lang="en-US" sz="1750">
              <a:solidFill>
                <a:srgbClr val="404155"/>
              </a:solidFill>
              <a:latin typeface="Nobile" pitchFamily="34" charset="0"/>
              <a:ea typeface="Nobile" pitchFamily="34" charset="-122"/>
              <a:cs typeface="Nobile" pitchFamily="34" charset="-120"/>
            </a:endParaRPr>
          </a:p>
          <a:p>
            <a:pPr>
              <a:lnSpc>
                <a:spcPts val="2850"/>
              </a:lnSpc>
            </a:pPr>
            <a:endParaRPr lang="en-US" sz="1750">
              <a:solidFill>
                <a:srgbClr val="404155"/>
              </a:solidFill>
              <a:latin typeface="Nobile" pitchFamily="34" charset="0"/>
              <a:ea typeface="Nobile" pitchFamily="34" charset="-122"/>
              <a:cs typeface="Nobile" pitchFamily="34" charset="-120"/>
            </a:endParaRPr>
          </a:p>
          <a:p>
            <a:pPr>
              <a:lnSpc>
                <a:spcPts val="2850"/>
              </a:lnSpc>
            </a:pPr>
            <a:endParaRPr lang="en-US" sz="1750" dirty="0"/>
          </a:p>
        </p:txBody>
      </p:sp>
      <p:sp>
        <p:nvSpPr>
          <p:cNvPr id="8" name="Rectangle 7"/>
          <p:cNvSpPr/>
          <p:nvPr/>
        </p:nvSpPr>
        <p:spPr>
          <a:xfrm>
            <a:off x="12801600" y="7678882"/>
            <a:ext cx="1745673" cy="467591"/>
          </a:xfrm>
          <a:prstGeom prst="rect">
            <a:avLst/>
          </a:prstGeom>
          <a:solidFill>
            <a:srgbClr val="F8F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 name="TextBox 6"/>
              <p:cNvSpPr txBox="1"/>
              <p:nvPr/>
            </p:nvSpPr>
            <p:spPr>
              <a:xfrm>
                <a:off x="571901" y="1805872"/>
                <a:ext cx="7409343" cy="1007968"/>
              </a:xfrm>
              <a:prstGeom prst="rect">
                <a:avLst/>
              </a:prstGeom>
              <a:noFill/>
            </p:spPr>
            <p:txBody>
              <a:bodyPr wrap="square" rtlCol="0">
                <a:spAutoFit/>
              </a:bodyPr>
              <a:lstStyle>
                <a:defPPr>
                  <a:defRPr lang="en-US"/>
                </a:defPPr>
              </a:lstStyle>
              <a:p>
                <a:r>
                  <a:rPr lang="en-US" sz="1750" smtClean="0">
                    <a:solidFill>
                      <a:srgbClr val="404155"/>
                    </a:solidFill>
                    <a:latin typeface="Nobile" pitchFamily="34" charset="0"/>
                    <a:ea typeface="Nobile" pitchFamily="34" charset="-122"/>
                    <a:cs typeface="Nobile" pitchFamily="34" charset="-120"/>
                  </a:rPr>
                  <a:t>Zatim se provjerava da li je zadovoljen uslov konvergencije</a:t>
                </a:r>
                <a:r>
                  <a:rPr lang="en-US" sz="1750">
                    <a:solidFill>
                      <a:srgbClr val="404155"/>
                    </a:solidFill>
                    <a:latin typeface="Nobile" pitchFamily="34" charset="0"/>
                    <a:ea typeface="Nobile" pitchFamily="34" charset="-122"/>
                    <a:cs typeface="Nobile" pitchFamily="34" charset="-120"/>
                  </a:rPr>
                  <a:t>:</a:t>
                </a:r>
                <a:r>
                  <a:rPr lang="en-US" sz="1600"/>
                  <a:t> </a:t>
                </a:r>
                <a:endParaRPr lang="sr-Latn-ME" sz="1600" i="1" smtClean="0"/>
              </a:p>
              <a:p>
                <a:endParaRPr lang="sr-Latn-ME" sz="2100" i="1" smtClean="0"/>
              </a:p>
              <a:p>
                <a:pPr/>
                <a14:m>
                  <m:oMathPara xmlns:m="http://schemas.openxmlformats.org/officeDocument/2006/math">
                    <m:oMathParaPr>
                      <m:jc m:val="right"/>
                    </m:oMathParaPr>
                    <m:oMath xmlns:m="http://schemas.openxmlformats.org/officeDocument/2006/math">
                      <m:d>
                        <m:dPr>
                          <m:begChr m:val="|"/>
                          <m:endChr m:val="|"/>
                          <m:ctrlPr>
                            <a:rPr lang="en-US" sz="2100" i="1">
                              <a:latin typeface="Cambria Math" panose="02040503050406030204" pitchFamily="18" charset="0"/>
                            </a:rPr>
                          </m:ctrlPr>
                        </m:dPr>
                        <m:e>
                          <m:r>
                            <a:rPr lang="en-US" sz="2100" i="1">
                              <a:latin typeface="Cambria Math" panose="02040503050406030204" pitchFamily="18" charset="0"/>
                            </a:rPr>
                            <m:t> </m:t>
                          </m:r>
                          <m:sSub>
                            <m:sSubPr>
                              <m:ctrlPr>
                                <a:rPr lang="en-US" sz="2100" i="1">
                                  <a:latin typeface="Cambria Math" panose="02040503050406030204" pitchFamily="18" charset="0"/>
                                </a:rPr>
                              </m:ctrlPr>
                            </m:sSubPr>
                            <m:e>
                              <m:r>
                                <a:rPr lang="en-US" sz="2100" i="1">
                                  <a:latin typeface="Cambria Math" panose="02040503050406030204" pitchFamily="18" charset="0"/>
                                </a:rPr>
                                <m:t>𝑏</m:t>
                              </m:r>
                            </m:e>
                            <m:sub>
                              <m:r>
                                <a:rPr lang="en-US" sz="2100" i="1">
                                  <a:latin typeface="Cambria Math" panose="02040503050406030204" pitchFamily="18" charset="0"/>
                                </a:rPr>
                                <m:t>𝑘</m:t>
                              </m:r>
                              <m:r>
                                <a:rPr lang="en-US" sz="2100" i="1">
                                  <a:latin typeface="Cambria Math" panose="02040503050406030204" pitchFamily="18" charset="0"/>
                                </a:rPr>
                                <m:t>+1</m:t>
                              </m:r>
                            </m:sub>
                          </m:sSub>
                          <m:r>
                            <a:rPr lang="en-US" sz="2100" i="1">
                              <a:latin typeface="Cambria Math" panose="02040503050406030204" pitchFamily="18" charset="0"/>
                            </a:rPr>
                            <m:t> − </m:t>
                          </m:r>
                          <m:sSub>
                            <m:sSubPr>
                              <m:ctrlPr>
                                <a:rPr lang="en-US" sz="2100" i="1">
                                  <a:latin typeface="Cambria Math" panose="02040503050406030204" pitchFamily="18" charset="0"/>
                                </a:rPr>
                              </m:ctrlPr>
                            </m:sSubPr>
                            <m:e>
                              <m:r>
                                <a:rPr lang="en-US" sz="2100" i="1">
                                  <a:latin typeface="Cambria Math" panose="02040503050406030204" pitchFamily="18" charset="0"/>
                                </a:rPr>
                                <m:t>𝑏</m:t>
                              </m:r>
                            </m:e>
                            <m:sub>
                              <m:r>
                                <a:rPr lang="en-US" sz="2100" i="1">
                                  <a:latin typeface="Cambria Math" panose="02040503050406030204" pitchFamily="18" charset="0"/>
                                </a:rPr>
                                <m:t>𝑘</m:t>
                              </m:r>
                            </m:sub>
                          </m:sSub>
                          <m:r>
                            <a:rPr lang="en-US" sz="2100" i="1">
                              <a:latin typeface="Cambria Math" panose="02040503050406030204" pitchFamily="18" charset="0"/>
                            </a:rPr>
                            <m:t> </m:t>
                          </m:r>
                        </m:e>
                      </m:d>
                      <m:r>
                        <a:rPr lang="en-US" sz="2100" i="1">
                          <a:latin typeface="Cambria Math" panose="02040503050406030204" pitchFamily="18" charset="0"/>
                        </a:rPr>
                        <m:t>&lt;</m:t>
                      </m:r>
                      <m:r>
                        <a:rPr lang="en-US" sz="2100" i="1">
                          <a:latin typeface="Cambria Math" panose="02040503050406030204" pitchFamily="18" charset="0"/>
                        </a:rPr>
                        <m:t>𝜀</m:t>
                      </m:r>
                      <m:r>
                        <a:rPr lang="en-US" sz="2100" i="1">
                          <a:latin typeface="Cambria Math" panose="02040503050406030204" pitchFamily="18" charset="0"/>
                        </a:rPr>
                        <m:t> </m:t>
                      </m:r>
                    </m:oMath>
                  </m:oMathPara>
                </a14:m>
                <a:endParaRPr lang="en-US" sz="2100">
                  <a:solidFill>
                    <a:srgbClr val="404155"/>
                  </a:solidFill>
                  <a:latin typeface="Nobile" pitchFamily="34" charset="0"/>
                  <a:ea typeface="Nobile" pitchFamily="34" charset="-122"/>
                  <a:cs typeface="Nobile" pitchFamily="34" charset="-120"/>
                </a:endParaRPr>
              </a:p>
            </p:txBody>
          </p:sp>
        </mc:Choice>
        <mc:Fallback xmlns="">
          <p:sp>
            <p:nvSpPr>
              <p:cNvPr id="7" name="TextBox 6"/>
              <p:cNvSpPr txBox="1">
                <a:spLocks noRot="1" noChangeAspect="1" noMove="1" noResize="1" noEditPoints="1" noAdjustHandles="1" noChangeArrowheads="1" noChangeShapeType="1" noTextEdit="1"/>
              </p:cNvSpPr>
              <p:nvPr/>
            </p:nvSpPr>
            <p:spPr>
              <a:xfrm>
                <a:off x="571901" y="1805872"/>
                <a:ext cx="7409343" cy="1007968"/>
              </a:xfrm>
              <a:prstGeom prst="rect">
                <a:avLst/>
              </a:prstGeom>
              <a:blipFill rotWithShape="0">
                <a:blip r:embed="rId3"/>
                <a:stretch>
                  <a:fillRect l="-576" t="-1807"/>
                </a:stretch>
              </a:blipFill>
            </p:spPr>
            <p:txBody>
              <a:bodyPr/>
              <a:lstStyle/>
              <a:p>
                <a:r>
                  <a:rPr lang="en-US">
                    <a:noFill/>
                  </a:rPr>
                  <a:t> </a:t>
                </a:r>
              </a:p>
            </p:txBody>
          </p:sp>
        </mc:Fallback>
      </mc:AlternateContent>
      <p:sp>
        <p:nvSpPr>
          <p:cNvPr id="5" name="TextBox 4"/>
          <p:cNvSpPr txBox="1"/>
          <p:nvPr/>
        </p:nvSpPr>
        <p:spPr>
          <a:xfrm>
            <a:off x="571901" y="4075289"/>
            <a:ext cx="2268570" cy="361637"/>
          </a:xfrm>
          <a:prstGeom prst="rect">
            <a:avLst/>
          </a:prstGeom>
          <a:noFill/>
        </p:spPr>
        <p:txBody>
          <a:bodyPr wrap="none" rtlCol="0">
            <a:spAutoFit/>
          </a:bodyPr>
          <a:lstStyle/>
          <a:p>
            <a:r>
              <a:rPr lang="sr-Latn-ME" sz="1750" smtClean="0">
                <a:solidFill>
                  <a:srgbClr val="404155"/>
                </a:solidFill>
                <a:latin typeface="Nobile" pitchFamily="34" charset="0"/>
                <a:ea typeface="Nobile" pitchFamily="34" charset="-122"/>
                <a:cs typeface="Nobile" pitchFamily="34" charset="-120"/>
              </a:rPr>
              <a:t>Kako sve ovo radi? </a:t>
            </a:r>
            <a:endParaRPr lang="en-US" sz="1750">
              <a:solidFill>
                <a:srgbClr val="404155"/>
              </a:solidFill>
              <a:latin typeface="Nobile" pitchFamily="34" charset="0"/>
              <a:ea typeface="Nobile" pitchFamily="34" charset="-122"/>
              <a:cs typeface="Nobile" pitchFamily="34" charset="-120"/>
            </a:endParaRPr>
          </a:p>
        </p:txBody>
      </p:sp>
      <mc:AlternateContent xmlns:mc="http://schemas.openxmlformats.org/markup-compatibility/2006" xmlns:a14="http://schemas.microsoft.com/office/drawing/2010/main">
        <mc:Choice Requires="a14">
          <p:sp>
            <p:nvSpPr>
              <p:cNvPr id="6" name="Rectangle 5"/>
              <p:cNvSpPr/>
              <p:nvPr/>
            </p:nvSpPr>
            <p:spPr>
              <a:xfrm>
                <a:off x="4276572" y="5022542"/>
                <a:ext cx="5122684" cy="42825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p>
                        <m:sSupPr>
                          <m:ctrlPr>
                            <a:rPr lang="en-US" sz="2100" i="1">
                              <a:latin typeface="Cambria Math" panose="02040503050406030204" pitchFamily="18" charset="0"/>
                            </a:rPr>
                          </m:ctrlPr>
                        </m:sSupPr>
                        <m:e>
                          <m:r>
                            <a:rPr lang="en-US" sz="2100" i="1">
                              <a:latin typeface="Cambria Math" panose="02040503050406030204" pitchFamily="18" charset="0"/>
                            </a:rPr>
                            <m:t>𝐴</m:t>
                          </m:r>
                        </m:e>
                        <m:sup>
                          <m:r>
                            <a:rPr lang="en-US" sz="2100" i="1">
                              <a:latin typeface="Cambria Math" panose="02040503050406030204" pitchFamily="18" charset="0"/>
                            </a:rPr>
                            <m:t>𝑘</m:t>
                          </m:r>
                        </m:sup>
                      </m:sSup>
                      <m:sSub>
                        <m:sSubPr>
                          <m:ctrlPr>
                            <a:rPr lang="en-US" sz="2100" i="1">
                              <a:latin typeface="Cambria Math" panose="02040503050406030204" pitchFamily="18" charset="0"/>
                            </a:rPr>
                          </m:ctrlPr>
                        </m:sSubPr>
                        <m:e>
                          <m:r>
                            <a:rPr lang="en-US" sz="2100" i="1">
                              <a:latin typeface="Cambria Math" panose="02040503050406030204" pitchFamily="18" charset="0"/>
                            </a:rPr>
                            <m:t>𝑏</m:t>
                          </m:r>
                        </m:e>
                        <m:sub>
                          <m:r>
                            <a:rPr lang="en-US" sz="2100" i="0">
                              <a:latin typeface="Cambria Math" panose="02040503050406030204" pitchFamily="18" charset="0"/>
                            </a:rPr>
                            <m:t>0</m:t>
                          </m:r>
                        </m:sub>
                      </m:sSub>
                      <m:r>
                        <a:rPr lang="en-US" sz="2100" i="0">
                          <a:latin typeface="Cambria Math" panose="02040503050406030204" pitchFamily="18" charset="0"/>
                        </a:rPr>
                        <m:t>= </m:t>
                      </m:r>
                      <m:sSub>
                        <m:sSubPr>
                          <m:ctrlPr>
                            <a:rPr lang="en-US" sz="2100" i="1">
                              <a:latin typeface="Cambria Math" panose="02040503050406030204" pitchFamily="18" charset="0"/>
                            </a:rPr>
                          </m:ctrlPr>
                        </m:sSubPr>
                        <m:e>
                          <m:r>
                            <a:rPr lang="en-US" sz="2100" i="1">
                              <a:latin typeface="Cambria Math" panose="02040503050406030204" pitchFamily="18" charset="0"/>
                            </a:rPr>
                            <m:t>𝑐</m:t>
                          </m:r>
                        </m:e>
                        <m:sub>
                          <m:r>
                            <a:rPr lang="en-US" sz="2100" i="0">
                              <a:latin typeface="Cambria Math" panose="02040503050406030204" pitchFamily="18" charset="0"/>
                            </a:rPr>
                            <m:t>1</m:t>
                          </m:r>
                        </m:sub>
                      </m:sSub>
                      <m:r>
                        <a:rPr lang="en-US" sz="2100" i="0">
                          <a:latin typeface="Cambria Math" panose="02040503050406030204" pitchFamily="18" charset="0"/>
                        </a:rPr>
                        <m:t> </m:t>
                      </m:r>
                      <m:sSubSup>
                        <m:sSubSupPr>
                          <m:ctrlPr>
                            <a:rPr lang="en-US" sz="2100" i="1">
                              <a:latin typeface="Cambria Math" panose="02040503050406030204" pitchFamily="18" charset="0"/>
                            </a:rPr>
                          </m:ctrlPr>
                        </m:sSubSupPr>
                        <m:e>
                          <m:r>
                            <a:rPr lang="en-US" sz="2100" i="1">
                              <a:latin typeface="Cambria Math" panose="02040503050406030204" pitchFamily="18" charset="0"/>
                            </a:rPr>
                            <m:t>𝜆</m:t>
                          </m:r>
                        </m:e>
                        <m:sub>
                          <m:r>
                            <a:rPr lang="en-US" sz="2100" i="0">
                              <a:latin typeface="Cambria Math" panose="02040503050406030204" pitchFamily="18" charset="0"/>
                            </a:rPr>
                            <m:t>1</m:t>
                          </m:r>
                        </m:sub>
                        <m:sup>
                          <m:r>
                            <a:rPr lang="en-US" sz="2100" i="1">
                              <a:latin typeface="Cambria Math" panose="02040503050406030204" pitchFamily="18" charset="0"/>
                            </a:rPr>
                            <m:t>𝑘</m:t>
                          </m:r>
                        </m:sup>
                      </m:sSubSup>
                      <m:sSub>
                        <m:sSubPr>
                          <m:ctrlPr>
                            <a:rPr lang="en-US" sz="2100" i="1">
                              <a:latin typeface="Cambria Math" panose="02040503050406030204" pitchFamily="18" charset="0"/>
                            </a:rPr>
                          </m:ctrlPr>
                        </m:sSubPr>
                        <m:e>
                          <m:r>
                            <a:rPr lang="en-US" sz="2100" i="1">
                              <a:latin typeface="Cambria Math" panose="02040503050406030204" pitchFamily="18" charset="0"/>
                            </a:rPr>
                            <m:t>𝑣</m:t>
                          </m:r>
                        </m:e>
                        <m:sub>
                          <m:r>
                            <a:rPr lang="en-US" sz="2100" i="0">
                              <a:latin typeface="Cambria Math" panose="02040503050406030204" pitchFamily="18" charset="0"/>
                            </a:rPr>
                            <m:t>1</m:t>
                          </m:r>
                        </m:sub>
                      </m:sSub>
                      <m:r>
                        <a:rPr lang="en-US" sz="2100" i="0">
                          <a:latin typeface="Cambria Math" panose="02040503050406030204" pitchFamily="18" charset="0"/>
                        </a:rPr>
                        <m:t>+ </m:t>
                      </m:r>
                      <m:sSub>
                        <m:sSubPr>
                          <m:ctrlPr>
                            <a:rPr lang="en-US" sz="2100" i="1">
                              <a:latin typeface="Cambria Math" panose="02040503050406030204" pitchFamily="18" charset="0"/>
                            </a:rPr>
                          </m:ctrlPr>
                        </m:sSubPr>
                        <m:e>
                          <m:r>
                            <a:rPr lang="en-US" sz="2100" i="1">
                              <a:latin typeface="Cambria Math" panose="02040503050406030204" pitchFamily="18" charset="0"/>
                            </a:rPr>
                            <m:t>𝑐</m:t>
                          </m:r>
                        </m:e>
                        <m:sub>
                          <m:r>
                            <a:rPr lang="en-US" sz="2100" i="0">
                              <a:latin typeface="Cambria Math" panose="02040503050406030204" pitchFamily="18" charset="0"/>
                            </a:rPr>
                            <m:t>2</m:t>
                          </m:r>
                        </m:sub>
                      </m:sSub>
                      <m:r>
                        <a:rPr lang="en-US" sz="2100" i="0">
                          <a:latin typeface="Cambria Math" panose="02040503050406030204" pitchFamily="18" charset="0"/>
                        </a:rPr>
                        <m:t> </m:t>
                      </m:r>
                      <m:sSubSup>
                        <m:sSubSupPr>
                          <m:ctrlPr>
                            <a:rPr lang="en-US" sz="2100" i="1">
                              <a:latin typeface="Cambria Math" panose="02040503050406030204" pitchFamily="18" charset="0"/>
                            </a:rPr>
                          </m:ctrlPr>
                        </m:sSubSupPr>
                        <m:e>
                          <m:r>
                            <a:rPr lang="en-US" sz="2100" i="1">
                              <a:latin typeface="Cambria Math" panose="02040503050406030204" pitchFamily="18" charset="0"/>
                            </a:rPr>
                            <m:t>𝜆</m:t>
                          </m:r>
                        </m:e>
                        <m:sub>
                          <m:r>
                            <a:rPr lang="en-US" sz="2100" i="0">
                              <a:latin typeface="Cambria Math" panose="02040503050406030204" pitchFamily="18" charset="0"/>
                            </a:rPr>
                            <m:t>2</m:t>
                          </m:r>
                        </m:sub>
                        <m:sup>
                          <m:r>
                            <a:rPr lang="en-US" sz="2100" i="1">
                              <a:latin typeface="Cambria Math" panose="02040503050406030204" pitchFamily="18" charset="0"/>
                            </a:rPr>
                            <m:t>𝑘</m:t>
                          </m:r>
                        </m:sup>
                      </m:sSubSup>
                      <m:sSub>
                        <m:sSubPr>
                          <m:ctrlPr>
                            <a:rPr lang="en-US" sz="2100" i="1">
                              <a:latin typeface="Cambria Math" panose="02040503050406030204" pitchFamily="18" charset="0"/>
                            </a:rPr>
                          </m:ctrlPr>
                        </m:sSubPr>
                        <m:e>
                          <m:r>
                            <a:rPr lang="en-US" sz="2100" i="1">
                              <a:latin typeface="Cambria Math" panose="02040503050406030204" pitchFamily="18" charset="0"/>
                            </a:rPr>
                            <m:t>𝑣</m:t>
                          </m:r>
                        </m:e>
                        <m:sub>
                          <m:r>
                            <a:rPr lang="en-US" sz="2100" i="0">
                              <a:latin typeface="Cambria Math" panose="02040503050406030204" pitchFamily="18" charset="0"/>
                            </a:rPr>
                            <m:t>2</m:t>
                          </m:r>
                        </m:sub>
                      </m:sSub>
                      <m:r>
                        <a:rPr lang="en-US" sz="2100" i="0">
                          <a:latin typeface="Cambria Math" panose="02040503050406030204" pitchFamily="18" charset="0"/>
                        </a:rPr>
                        <m:t>+ ⋯+ </m:t>
                      </m:r>
                      <m:sSub>
                        <m:sSubPr>
                          <m:ctrlPr>
                            <a:rPr lang="en-US" sz="2100" i="1">
                              <a:latin typeface="Cambria Math" panose="02040503050406030204" pitchFamily="18" charset="0"/>
                            </a:rPr>
                          </m:ctrlPr>
                        </m:sSubPr>
                        <m:e>
                          <m:r>
                            <a:rPr lang="en-US" sz="2100" i="1">
                              <a:latin typeface="Cambria Math" panose="02040503050406030204" pitchFamily="18" charset="0"/>
                            </a:rPr>
                            <m:t>𝑐</m:t>
                          </m:r>
                        </m:e>
                        <m:sub>
                          <m:r>
                            <a:rPr lang="en-US" sz="2100" i="1">
                              <a:latin typeface="Cambria Math" panose="02040503050406030204" pitchFamily="18" charset="0"/>
                            </a:rPr>
                            <m:t>𝑛</m:t>
                          </m:r>
                        </m:sub>
                      </m:sSub>
                      <m:sSubSup>
                        <m:sSubSupPr>
                          <m:ctrlPr>
                            <a:rPr lang="en-US" sz="2100" i="1">
                              <a:latin typeface="Cambria Math" panose="02040503050406030204" pitchFamily="18" charset="0"/>
                            </a:rPr>
                          </m:ctrlPr>
                        </m:sSubSupPr>
                        <m:e>
                          <m:r>
                            <a:rPr lang="en-US" sz="2100" i="1">
                              <a:latin typeface="Cambria Math" panose="02040503050406030204" pitchFamily="18" charset="0"/>
                            </a:rPr>
                            <m:t>𝜆</m:t>
                          </m:r>
                        </m:e>
                        <m:sub>
                          <m:r>
                            <a:rPr lang="en-US" sz="2100" i="1">
                              <a:latin typeface="Cambria Math" panose="02040503050406030204" pitchFamily="18" charset="0"/>
                            </a:rPr>
                            <m:t>𝑛</m:t>
                          </m:r>
                        </m:sub>
                        <m:sup>
                          <m:r>
                            <a:rPr lang="en-US" sz="2100" i="1">
                              <a:latin typeface="Cambria Math" panose="02040503050406030204" pitchFamily="18" charset="0"/>
                            </a:rPr>
                            <m:t>𝑘</m:t>
                          </m:r>
                        </m:sup>
                      </m:sSubSup>
                      <m:sSub>
                        <m:sSubPr>
                          <m:ctrlPr>
                            <a:rPr lang="en-US" sz="2100" i="1">
                              <a:latin typeface="Cambria Math" panose="02040503050406030204" pitchFamily="18" charset="0"/>
                            </a:rPr>
                          </m:ctrlPr>
                        </m:sSubPr>
                        <m:e>
                          <m:r>
                            <a:rPr lang="en-US" sz="2100" i="1">
                              <a:latin typeface="Cambria Math" panose="02040503050406030204" pitchFamily="18" charset="0"/>
                            </a:rPr>
                            <m:t>𝑣</m:t>
                          </m:r>
                        </m:e>
                        <m:sub>
                          <m:r>
                            <a:rPr lang="en-US" sz="2100" i="1">
                              <a:latin typeface="Cambria Math" panose="02040503050406030204" pitchFamily="18" charset="0"/>
                            </a:rPr>
                            <m:t>𝑛</m:t>
                          </m:r>
                        </m:sub>
                      </m:sSub>
                      <m:r>
                        <a:rPr lang="en-US" sz="2100" i="0">
                          <a:latin typeface="Cambria Math" panose="02040503050406030204" pitchFamily="18" charset="0"/>
                        </a:rPr>
                        <m:t> </m:t>
                      </m:r>
                    </m:oMath>
                  </m:oMathPara>
                </a14:m>
                <a:endParaRPr lang="en-US" sz="2100"/>
              </a:p>
            </p:txBody>
          </p:sp>
        </mc:Choice>
        <mc:Fallback xmlns="">
          <p:sp>
            <p:nvSpPr>
              <p:cNvPr id="6" name="Rectangle 5"/>
              <p:cNvSpPr>
                <a:spLocks noRot="1" noChangeAspect="1" noMove="1" noResize="1" noEditPoints="1" noAdjustHandles="1" noChangeArrowheads="1" noChangeShapeType="1" noTextEdit="1"/>
              </p:cNvSpPr>
              <p:nvPr/>
            </p:nvSpPr>
            <p:spPr>
              <a:xfrm>
                <a:off x="4276572" y="5022542"/>
                <a:ext cx="5122684" cy="428259"/>
              </a:xfrm>
              <a:prstGeom prst="rect">
                <a:avLst/>
              </a:prstGeom>
              <a:blipFill rotWithShape="0">
                <a:blip r:embed="rId4"/>
                <a:stretch>
                  <a:fillRect b="-1429"/>
                </a:stretch>
              </a:blipFill>
            </p:spPr>
            <p:txBody>
              <a:bodyPr/>
              <a:lstStyle/>
              <a:p>
                <a:r>
                  <a:rPr lang="en-US">
                    <a:noFill/>
                  </a:rPr>
                  <a:t> </a:t>
                </a:r>
              </a:p>
            </p:txBody>
          </p:sp>
        </mc:Fallback>
      </mc:AlternateContent>
    </p:spTree>
    <p:extLst>
      <p:ext uri="{BB962C8B-B14F-4D97-AF65-F5344CB8AC3E}">
        <p14:creationId xmlns:p14="http://schemas.microsoft.com/office/powerpoint/2010/main" val="208114634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674086"/>
            <a:ext cx="8573929" cy="708779"/>
          </a:xfrm>
          <a:prstGeom prst="rect">
            <a:avLst/>
          </a:prstGeom>
          <a:noFill/>
          <a:ln/>
        </p:spPr>
        <p:txBody>
          <a:bodyPr wrap="none" lIns="0" tIns="0" rIns="0" bIns="0" rtlCol="0" anchor="t"/>
          <a:lstStyle/>
          <a:p>
            <a:pPr marL="0" indent="0" algn="l">
              <a:lnSpc>
                <a:spcPts val="5550"/>
              </a:lnSpc>
              <a:buNone/>
            </a:pPr>
            <a:r>
              <a:rPr lang="en-US" sz="4450" dirty="0">
                <a:solidFill>
                  <a:srgbClr val="1B1B27"/>
                </a:solidFill>
                <a:latin typeface="Corben" pitchFamily="34" charset="0"/>
                <a:ea typeface="Corben" pitchFamily="34" charset="-122"/>
                <a:cs typeface="Corben" pitchFamily="34" charset="-120"/>
              </a:rPr>
              <a:t>Matematička Osnova Algoritma</a:t>
            </a:r>
            <a:endParaRPr lang="en-US" sz="4450" dirty="0"/>
          </a:p>
        </p:txBody>
      </p:sp>
      <p:sp>
        <p:nvSpPr>
          <p:cNvPr id="3" name="Text 1"/>
          <p:cNvSpPr/>
          <p:nvPr/>
        </p:nvSpPr>
        <p:spPr>
          <a:xfrm>
            <a:off x="797381" y="3518262"/>
            <a:ext cx="13042821" cy="3943897"/>
          </a:xfrm>
          <a:prstGeom prst="rect">
            <a:avLst/>
          </a:prstGeom>
          <a:noFill/>
          <a:ln/>
        </p:spPr>
        <p:txBody>
          <a:bodyPr wrap="square" lIns="0" tIns="0" rIns="0" bIns="0" rtlCol="0" anchor="t"/>
          <a:lstStyle/>
          <a:p>
            <a:pPr>
              <a:lnSpc>
                <a:spcPts val="2850"/>
              </a:lnSpc>
            </a:pPr>
            <a:endParaRPr lang="en-US" sz="2800">
              <a:solidFill>
                <a:srgbClr val="404155"/>
              </a:solidFill>
              <a:latin typeface="Nobile" pitchFamily="34" charset="0"/>
              <a:ea typeface="Nobile" pitchFamily="34" charset="-122"/>
              <a:cs typeface="Nobile" pitchFamily="34" charset="-120"/>
            </a:endParaRPr>
          </a:p>
          <a:p>
            <a:pPr>
              <a:lnSpc>
                <a:spcPts val="2850"/>
              </a:lnSpc>
            </a:pPr>
            <a:endParaRPr lang="en-US" sz="1750">
              <a:solidFill>
                <a:srgbClr val="404155"/>
              </a:solidFill>
              <a:latin typeface="Nobile" pitchFamily="34" charset="0"/>
              <a:ea typeface="Nobile" pitchFamily="34" charset="-122"/>
              <a:cs typeface="Nobile" pitchFamily="34" charset="-120"/>
            </a:endParaRPr>
          </a:p>
          <a:p>
            <a:pPr>
              <a:lnSpc>
                <a:spcPts val="2850"/>
              </a:lnSpc>
            </a:pPr>
            <a:endParaRPr lang="en-US" sz="1750">
              <a:solidFill>
                <a:srgbClr val="404155"/>
              </a:solidFill>
              <a:latin typeface="Nobile" pitchFamily="34" charset="0"/>
              <a:ea typeface="Nobile" pitchFamily="34" charset="-122"/>
              <a:cs typeface="Nobile" pitchFamily="34" charset="-120"/>
            </a:endParaRPr>
          </a:p>
          <a:p>
            <a:pPr>
              <a:lnSpc>
                <a:spcPts val="2850"/>
              </a:lnSpc>
            </a:pPr>
            <a:endParaRPr lang="en-US" sz="1750" dirty="0"/>
          </a:p>
        </p:txBody>
      </p:sp>
      <p:sp>
        <p:nvSpPr>
          <p:cNvPr id="8" name="Rectangle 7"/>
          <p:cNvSpPr/>
          <p:nvPr/>
        </p:nvSpPr>
        <p:spPr>
          <a:xfrm>
            <a:off x="12801600" y="7678882"/>
            <a:ext cx="1745673" cy="467591"/>
          </a:xfrm>
          <a:prstGeom prst="rect">
            <a:avLst/>
          </a:prstGeom>
          <a:solidFill>
            <a:srgbClr val="F8F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 name="Rectangle 3"/>
              <p:cNvSpPr/>
              <p:nvPr/>
            </p:nvSpPr>
            <p:spPr>
              <a:xfrm>
                <a:off x="6642547" y="3399235"/>
                <a:ext cx="1534587" cy="83234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100" i="1">
                          <a:latin typeface="Cambria Math" panose="02040503050406030204" pitchFamily="18" charset="0"/>
                        </a:rPr>
                        <m:t>𝜆</m:t>
                      </m:r>
                      <m:r>
                        <a:rPr lang="en-US" sz="2100" i="0">
                          <a:latin typeface="Cambria Math" panose="02040503050406030204" pitchFamily="18" charset="0"/>
                        </a:rPr>
                        <m:t>≈ </m:t>
                      </m:r>
                      <m:f>
                        <m:fPr>
                          <m:ctrlPr>
                            <a:rPr lang="en-US" sz="2100" i="1">
                              <a:latin typeface="Cambria Math" panose="02040503050406030204" pitchFamily="18" charset="0"/>
                            </a:rPr>
                          </m:ctrlPr>
                        </m:fPr>
                        <m:num>
                          <m:sSubSup>
                            <m:sSubSupPr>
                              <m:ctrlPr>
                                <a:rPr lang="en-US" sz="2100" i="1">
                                  <a:latin typeface="Cambria Math" panose="02040503050406030204" pitchFamily="18" charset="0"/>
                                </a:rPr>
                              </m:ctrlPr>
                            </m:sSubSupPr>
                            <m:e>
                              <m:r>
                                <a:rPr lang="en-US" sz="2100" i="1">
                                  <a:latin typeface="Cambria Math" panose="02040503050406030204" pitchFamily="18" charset="0"/>
                                </a:rPr>
                                <m:t>𝑏</m:t>
                              </m:r>
                            </m:e>
                            <m:sub>
                              <m:r>
                                <a:rPr lang="en-US" sz="2100" i="1">
                                  <a:latin typeface="Cambria Math" panose="02040503050406030204" pitchFamily="18" charset="0"/>
                                </a:rPr>
                                <m:t>𝑘</m:t>
                              </m:r>
                            </m:sub>
                            <m:sup>
                              <m:r>
                                <a:rPr lang="en-US" sz="2100" i="1">
                                  <a:latin typeface="Cambria Math" panose="02040503050406030204" pitchFamily="18" charset="0"/>
                                </a:rPr>
                                <m:t>𝑇</m:t>
                              </m:r>
                            </m:sup>
                          </m:sSubSup>
                          <m:r>
                            <a:rPr lang="en-US" sz="2100" i="1">
                              <a:latin typeface="Cambria Math" panose="02040503050406030204" pitchFamily="18" charset="0"/>
                            </a:rPr>
                            <m:t>𝐴</m:t>
                          </m:r>
                          <m:sSub>
                            <m:sSubPr>
                              <m:ctrlPr>
                                <a:rPr lang="en-US" sz="2100" i="1">
                                  <a:latin typeface="Cambria Math" panose="02040503050406030204" pitchFamily="18" charset="0"/>
                                </a:rPr>
                              </m:ctrlPr>
                            </m:sSubPr>
                            <m:e>
                              <m:r>
                                <a:rPr lang="en-US" sz="2100" i="1">
                                  <a:latin typeface="Cambria Math" panose="02040503050406030204" pitchFamily="18" charset="0"/>
                                </a:rPr>
                                <m:t>𝑏</m:t>
                              </m:r>
                            </m:e>
                            <m:sub>
                              <m:r>
                                <a:rPr lang="en-US" sz="2100" i="1">
                                  <a:latin typeface="Cambria Math" panose="02040503050406030204" pitchFamily="18" charset="0"/>
                                </a:rPr>
                                <m:t>𝑘</m:t>
                              </m:r>
                            </m:sub>
                          </m:sSub>
                        </m:num>
                        <m:den>
                          <m:sSubSup>
                            <m:sSubSupPr>
                              <m:ctrlPr>
                                <a:rPr lang="en-US" sz="2100" i="1">
                                  <a:latin typeface="Cambria Math" panose="02040503050406030204" pitchFamily="18" charset="0"/>
                                </a:rPr>
                              </m:ctrlPr>
                            </m:sSubSupPr>
                            <m:e>
                              <m:r>
                                <a:rPr lang="en-US" sz="2100" i="1">
                                  <a:latin typeface="Cambria Math" panose="02040503050406030204" pitchFamily="18" charset="0"/>
                                </a:rPr>
                                <m:t>𝑏</m:t>
                              </m:r>
                            </m:e>
                            <m:sub>
                              <m:r>
                                <a:rPr lang="en-US" sz="2100" i="1">
                                  <a:latin typeface="Cambria Math" panose="02040503050406030204" pitchFamily="18" charset="0"/>
                                </a:rPr>
                                <m:t>𝑘</m:t>
                              </m:r>
                            </m:sub>
                            <m:sup>
                              <m:r>
                                <a:rPr lang="en-US" sz="2100" i="1">
                                  <a:latin typeface="Cambria Math" panose="02040503050406030204" pitchFamily="18" charset="0"/>
                                </a:rPr>
                                <m:t>𝑇</m:t>
                              </m:r>
                            </m:sup>
                          </m:sSubSup>
                          <m:sSub>
                            <m:sSubPr>
                              <m:ctrlPr>
                                <a:rPr lang="en-US" sz="2100" i="1">
                                  <a:latin typeface="Cambria Math" panose="02040503050406030204" pitchFamily="18" charset="0"/>
                                </a:rPr>
                              </m:ctrlPr>
                            </m:sSubPr>
                            <m:e>
                              <m:r>
                                <a:rPr lang="en-US" sz="2100" i="1">
                                  <a:latin typeface="Cambria Math" panose="02040503050406030204" pitchFamily="18" charset="0"/>
                                </a:rPr>
                                <m:t>𝑏</m:t>
                              </m:r>
                            </m:e>
                            <m:sub>
                              <m:r>
                                <a:rPr lang="en-US" sz="2100" i="1">
                                  <a:latin typeface="Cambria Math" panose="02040503050406030204" pitchFamily="18" charset="0"/>
                                </a:rPr>
                                <m:t>𝑘</m:t>
                              </m:r>
                            </m:sub>
                          </m:sSub>
                        </m:den>
                      </m:f>
                    </m:oMath>
                  </m:oMathPara>
                </a14:m>
                <a:endParaRPr lang="en-US" sz="2100"/>
              </a:p>
            </p:txBody>
          </p:sp>
        </mc:Choice>
        <mc:Fallback xmlns="">
          <p:sp>
            <p:nvSpPr>
              <p:cNvPr id="4" name="Rectangle 3"/>
              <p:cNvSpPr>
                <a:spLocks noRot="1" noChangeAspect="1" noMove="1" noResize="1" noEditPoints="1" noAdjustHandles="1" noChangeArrowheads="1" noChangeShapeType="1" noTextEdit="1"/>
              </p:cNvSpPr>
              <p:nvPr/>
            </p:nvSpPr>
            <p:spPr>
              <a:xfrm>
                <a:off x="6642547" y="3399235"/>
                <a:ext cx="1534587" cy="832344"/>
              </a:xfrm>
              <a:prstGeom prst="rect">
                <a:avLst/>
              </a:prstGeom>
              <a:blipFill rotWithShape="0">
                <a:blip r:embed="rId3"/>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9" name="TextBox 8"/>
              <p:cNvSpPr txBox="1"/>
              <p:nvPr/>
            </p:nvSpPr>
            <p:spPr>
              <a:xfrm>
                <a:off x="797381" y="2167467"/>
                <a:ext cx="13741903" cy="630942"/>
              </a:xfrm>
              <a:prstGeom prst="rect">
                <a:avLst/>
              </a:prstGeom>
              <a:noFill/>
            </p:spPr>
            <p:txBody>
              <a:bodyPr wrap="none" rtlCol="0">
                <a:spAutoFit/>
              </a:bodyPr>
              <a:lstStyle/>
              <a:p>
                <a:r>
                  <a:rPr lang="sr-Latn-ME" sz="1750">
                    <a:solidFill>
                      <a:srgbClr val="404155"/>
                    </a:solidFill>
                    <a:latin typeface="Nobile" pitchFamily="34" charset="0"/>
                    <a:ea typeface="Nobile" pitchFamily="34" charset="-122"/>
                    <a:cs typeface="Nobile" pitchFamily="34" charset="-120"/>
                  </a:rPr>
                  <a:t>Na kraju,</a:t>
                </a:r>
                <a:r>
                  <a:rPr lang="en-US" sz="1750">
                    <a:solidFill>
                      <a:srgbClr val="404155"/>
                    </a:solidFill>
                    <a:latin typeface="Nobile" pitchFamily="34" charset="0"/>
                    <a:ea typeface="Nobile" pitchFamily="34" charset="-122"/>
                    <a:cs typeface="Nobile" pitchFamily="34" charset="-120"/>
                  </a:rPr>
                  <a:t> </a:t>
                </a:r>
                <a:r>
                  <a:rPr lang="sr-Latn-ME" sz="1750">
                    <a:solidFill>
                      <a:srgbClr val="404155"/>
                    </a:solidFill>
                    <a:latin typeface="Nobile" pitchFamily="34" charset="0"/>
                    <a:ea typeface="Nobile" pitchFamily="34" charset="-122"/>
                    <a:cs typeface="Nobile" pitchFamily="34" charset="-120"/>
                  </a:rPr>
                  <a:t>k</a:t>
                </a:r>
                <a:r>
                  <a:rPr lang="en-US" sz="1750">
                    <a:solidFill>
                      <a:srgbClr val="404155"/>
                    </a:solidFill>
                    <a:latin typeface="Nobile" pitchFamily="34" charset="0"/>
                    <a:ea typeface="Nobile" pitchFamily="34" charset="-122"/>
                    <a:cs typeface="Nobile" pitchFamily="34" charset="-120"/>
                  </a:rPr>
                  <a:t>ada vektor </a:t>
                </a:r>
                <a14:m>
                  <m:oMath xmlns:m="http://schemas.openxmlformats.org/officeDocument/2006/math">
                    <m:sSub>
                      <m:sSubPr>
                        <m:ctrlPr>
                          <a:rPr lang="en-US" sz="1750" i="1">
                            <a:solidFill>
                              <a:srgbClr val="404155"/>
                            </a:solidFill>
                            <a:latin typeface="Cambria Math" panose="02040503050406030204" pitchFamily="18" charset="0"/>
                            <a:ea typeface="Nobile" pitchFamily="34" charset="-122"/>
                            <a:cs typeface="Nobile" pitchFamily="34" charset="-120"/>
                          </a:rPr>
                        </m:ctrlPr>
                      </m:sSubPr>
                      <m:e>
                        <m:r>
                          <a:rPr lang="en-US" sz="1750">
                            <a:solidFill>
                              <a:srgbClr val="404155"/>
                            </a:solidFill>
                            <a:latin typeface="Cambria Math" panose="02040503050406030204" pitchFamily="18" charset="0"/>
                            <a:ea typeface="Nobile" pitchFamily="34" charset="-122"/>
                            <a:cs typeface="Nobile" pitchFamily="34" charset="-120"/>
                          </a:rPr>
                          <m:t>𝑏</m:t>
                        </m:r>
                      </m:e>
                      <m:sub>
                        <m:r>
                          <a:rPr lang="en-US" sz="1750">
                            <a:solidFill>
                              <a:srgbClr val="404155"/>
                            </a:solidFill>
                            <a:latin typeface="Cambria Math" panose="02040503050406030204" pitchFamily="18" charset="0"/>
                            <a:ea typeface="Nobile" pitchFamily="34" charset="-122"/>
                            <a:cs typeface="Nobile" pitchFamily="34" charset="-120"/>
                          </a:rPr>
                          <m:t>𝑘</m:t>
                        </m:r>
                      </m:sub>
                    </m:sSub>
                  </m:oMath>
                </a14:m>
                <a:r>
                  <a:rPr lang="en-US" sz="1750">
                    <a:solidFill>
                      <a:srgbClr val="404155"/>
                    </a:solidFill>
                    <a:latin typeface="Nobile" pitchFamily="34" charset="0"/>
                    <a:ea typeface="Nobile" pitchFamily="34" charset="-122"/>
                    <a:cs typeface="Nobile" pitchFamily="34" charset="-120"/>
                  </a:rPr>
                  <a:t>​ postane dovoljno blizak pravcu svojstvenog vektora </a:t>
                </a:r>
                <a14:m>
                  <m:oMath xmlns:m="http://schemas.openxmlformats.org/officeDocument/2006/math">
                    <m:sSub>
                      <m:sSubPr>
                        <m:ctrlPr>
                          <a:rPr lang="en-US" sz="1750" i="1">
                            <a:solidFill>
                              <a:srgbClr val="404155"/>
                            </a:solidFill>
                            <a:latin typeface="Cambria Math" panose="02040503050406030204" pitchFamily="18" charset="0"/>
                            <a:ea typeface="Nobile" pitchFamily="34" charset="-122"/>
                            <a:cs typeface="Nobile" pitchFamily="34" charset="-120"/>
                          </a:rPr>
                        </m:ctrlPr>
                      </m:sSubPr>
                      <m:e>
                        <m:r>
                          <a:rPr lang="en-US" sz="1750">
                            <a:solidFill>
                              <a:srgbClr val="404155"/>
                            </a:solidFill>
                            <a:latin typeface="Cambria Math" panose="02040503050406030204" pitchFamily="18" charset="0"/>
                            <a:ea typeface="Nobile" pitchFamily="34" charset="-122"/>
                            <a:cs typeface="Nobile" pitchFamily="34" charset="-120"/>
                          </a:rPr>
                          <m:t>𝑣</m:t>
                        </m:r>
                      </m:e>
                      <m:sub>
                        <m:r>
                          <a:rPr lang="en-US" sz="1750">
                            <a:solidFill>
                              <a:srgbClr val="404155"/>
                            </a:solidFill>
                            <a:latin typeface="Cambria Math" panose="02040503050406030204" pitchFamily="18" charset="0"/>
                            <a:ea typeface="Nobile" pitchFamily="34" charset="-122"/>
                            <a:cs typeface="Nobile" pitchFamily="34" charset="-120"/>
                          </a:rPr>
                          <m:t>1</m:t>
                        </m:r>
                        <m:r>
                          <a:rPr lang="sr-Latn-ME" sz="1750">
                            <a:solidFill>
                              <a:srgbClr val="404155"/>
                            </a:solidFill>
                            <a:latin typeface="Cambria Math" panose="02040503050406030204" pitchFamily="18" charset="0"/>
                            <a:ea typeface="Nobile" pitchFamily="34" charset="-122"/>
                            <a:cs typeface="Nobile" pitchFamily="34" charset="-120"/>
                          </a:rPr>
                          <m:t> </m:t>
                        </m:r>
                      </m:sub>
                    </m:sSub>
                  </m:oMath>
                </a14:m>
                <a:r>
                  <a:rPr lang="en-US" sz="1750">
                    <a:solidFill>
                      <a:srgbClr val="404155"/>
                    </a:solidFill>
                    <a:latin typeface="Nobile" pitchFamily="34" charset="0"/>
                    <a:ea typeface="Nobile" pitchFamily="34" charset="-122"/>
                    <a:cs typeface="Nobile" pitchFamily="34" charset="-120"/>
                  </a:rPr>
                  <a:t>odgovarajuća svojstvena vrijednost </a:t>
                </a:r>
                <a14:m>
                  <m:oMath xmlns:m="http://schemas.openxmlformats.org/officeDocument/2006/math">
                    <m:sSub>
                      <m:sSubPr>
                        <m:ctrlPr>
                          <a:rPr lang="en-US" sz="1750" i="1">
                            <a:solidFill>
                              <a:srgbClr val="404155"/>
                            </a:solidFill>
                            <a:latin typeface="Cambria Math" panose="02040503050406030204" pitchFamily="18" charset="0"/>
                            <a:ea typeface="Nobile" pitchFamily="34" charset="-122"/>
                            <a:cs typeface="Nobile" pitchFamily="34" charset="-120"/>
                          </a:rPr>
                        </m:ctrlPr>
                      </m:sSubPr>
                      <m:e>
                        <m:r>
                          <a:rPr lang="en-US" sz="1750">
                            <a:solidFill>
                              <a:srgbClr val="404155"/>
                            </a:solidFill>
                            <a:latin typeface="Cambria Math" panose="02040503050406030204" pitchFamily="18" charset="0"/>
                            <a:ea typeface="Nobile" pitchFamily="34" charset="-122"/>
                            <a:cs typeface="Nobile" pitchFamily="34" charset="-120"/>
                          </a:rPr>
                          <m:t>𝜆</m:t>
                        </m:r>
                      </m:e>
                      <m:sub>
                        <m:r>
                          <a:rPr lang="en-US" sz="1750">
                            <a:solidFill>
                              <a:srgbClr val="404155"/>
                            </a:solidFill>
                            <a:latin typeface="Cambria Math" panose="02040503050406030204" pitchFamily="18" charset="0"/>
                            <a:ea typeface="Nobile" pitchFamily="34" charset="-122"/>
                            <a:cs typeface="Nobile" pitchFamily="34" charset="-120"/>
                          </a:rPr>
                          <m:t>1</m:t>
                        </m:r>
                      </m:sub>
                    </m:sSub>
                  </m:oMath>
                </a14:m>
                <a:r>
                  <a:rPr lang="en-US" sz="1750">
                    <a:solidFill>
                      <a:srgbClr val="404155"/>
                    </a:solidFill>
                    <a:latin typeface="Nobile" pitchFamily="34" charset="0"/>
                    <a:ea typeface="Nobile" pitchFamily="34" charset="-122"/>
                    <a:cs typeface="Nobile" pitchFamily="34" charset="-120"/>
                  </a:rPr>
                  <a:t> može se</a:t>
                </a:r>
                <a:endParaRPr lang="sr-Latn-ME" sz="1750">
                  <a:solidFill>
                    <a:srgbClr val="404155"/>
                  </a:solidFill>
                  <a:latin typeface="Nobile" pitchFamily="34" charset="0"/>
                  <a:ea typeface="Nobile" pitchFamily="34" charset="-122"/>
                  <a:cs typeface="Nobile" pitchFamily="34" charset="-120"/>
                </a:endParaRPr>
              </a:p>
              <a:p>
                <a:r>
                  <a:rPr lang="sr-Latn-ME" sz="1750">
                    <a:solidFill>
                      <a:srgbClr val="404155"/>
                    </a:solidFill>
                    <a:latin typeface="Nobile" pitchFamily="34" charset="0"/>
                    <a:ea typeface="Nobile" pitchFamily="34" charset="-122"/>
                    <a:cs typeface="Nobile" pitchFamily="34" charset="-120"/>
                  </a:rPr>
                  <a:t>a</a:t>
                </a:r>
                <a:r>
                  <a:rPr lang="en-US" sz="1750">
                    <a:solidFill>
                      <a:srgbClr val="404155"/>
                    </a:solidFill>
                    <a:latin typeface="Nobile" pitchFamily="34" charset="0"/>
                    <a:ea typeface="Nobile" pitchFamily="34" charset="-122"/>
                    <a:cs typeface="Nobile" pitchFamily="34" charset="-120"/>
                  </a:rPr>
                  <a:t>proksimirati</a:t>
                </a:r>
                <a:r>
                  <a:rPr lang="sr-Latn-ME" sz="1750">
                    <a:solidFill>
                      <a:srgbClr val="404155"/>
                    </a:solidFill>
                    <a:latin typeface="Nobile" pitchFamily="34" charset="0"/>
                    <a:ea typeface="Nobile" pitchFamily="34" charset="-122"/>
                    <a:cs typeface="Nobile" pitchFamily="34" charset="-120"/>
                  </a:rPr>
                  <a:t> </a:t>
                </a:r>
                <a:r>
                  <a:rPr lang="en-US" sz="1750">
                    <a:solidFill>
                      <a:srgbClr val="404155"/>
                    </a:solidFill>
                    <a:latin typeface="Nobile" pitchFamily="34" charset="0"/>
                    <a:ea typeface="Nobile" pitchFamily="34" charset="-122"/>
                    <a:cs typeface="Nobile" pitchFamily="34" charset="-120"/>
                  </a:rPr>
                  <a:t>pomoću </a:t>
                </a:r>
                <a:r>
                  <a:rPr lang="en-US" sz="1750" smtClean="0">
                    <a:solidFill>
                      <a:srgbClr val="404155"/>
                    </a:solidFill>
                    <a:latin typeface="Nobile" pitchFamily="34" charset="0"/>
                    <a:ea typeface="Nobile" pitchFamily="34" charset="-122"/>
                    <a:cs typeface="Nobile" pitchFamily="34" charset="-120"/>
                  </a:rPr>
                  <a:t>Rayleigh-</a:t>
                </a:r>
                <a:r>
                  <a:rPr lang="sr-Latn-ME" sz="1750" smtClean="0">
                    <a:solidFill>
                      <a:srgbClr val="404155"/>
                    </a:solidFill>
                    <a:latin typeface="Nobile" pitchFamily="34" charset="0"/>
                    <a:ea typeface="Nobile" pitchFamily="34" charset="-122"/>
                    <a:cs typeface="Nobile" pitchFamily="34" charset="-120"/>
                  </a:rPr>
                  <a:t>e</a:t>
                </a:r>
                <a:r>
                  <a:rPr lang="en-US" sz="1750" smtClean="0">
                    <a:solidFill>
                      <a:srgbClr val="404155"/>
                    </a:solidFill>
                    <a:latin typeface="Nobile" pitchFamily="34" charset="0"/>
                    <a:ea typeface="Nobile" pitchFamily="34" charset="-122"/>
                    <a:cs typeface="Nobile" pitchFamily="34" charset="-120"/>
                  </a:rPr>
                  <a:t>vog </a:t>
                </a:r>
                <a:r>
                  <a:rPr lang="en-US" sz="1750" smtClean="0">
                    <a:solidFill>
                      <a:srgbClr val="404155"/>
                    </a:solidFill>
                    <a:latin typeface="Nobile" pitchFamily="34" charset="0"/>
                    <a:ea typeface="Nobile" pitchFamily="34" charset="-122"/>
                    <a:cs typeface="Nobile" pitchFamily="34" charset="-120"/>
                  </a:rPr>
                  <a:t>k</a:t>
                </a:r>
                <a:r>
                  <a:rPr lang="sr-Latn-ME" sz="1750" smtClean="0">
                    <a:solidFill>
                      <a:srgbClr val="404155"/>
                    </a:solidFill>
                    <a:latin typeface="Nobile" pitchFamily="34" charset="0"/>
                    <a:ea typeface="Nobile" pitchFamily="34" charset="-122"/>
                    <a:cs typeface="Nobile" pitchFamily="34" charset="-120"/>
                  </a:rPr>
                  <a:t>oličnik</a:t>
                </a:r>
                <a:r>
                  <a:rPr lang="en-US" sz="1750" smtClean="0">
                    <a:solidFill>
                      <a:srgbClr val="404155"/>
                    </a:solidFill>
                    <a:latin typeface="Nobile" pitchFamily="34" charset="0"/>
                    <a:ea typeface="Nobile" pitchFamily="34" charset="-122"/>
                    <a:cs typeface="Nobile" pitchFamily="34" charset="-120"/>
                  </a:rPr>
                  <a:t>a</a:t>
                </a:r>
                <a:r>
                  <a:rPr lang="en-US" sz="1750">
                    <a:solidFill>
                      <a:srgbClr val="404155"/>
                    </a:solidFill>
                    <a:latin typeface="Nobile" pitchFamily="34" charset="0"/>
                    <a:ea typeface="Nobile" pitchFamily="34" charset="-122"/>
                    <a:cs typeface="Nobile" pitchFamily="34" charset="-120"/>
                  </a:rPr>
                  <a:t>:</a:t>
                </a:r>
              </a:p>
            </p:txBody>
          </p:sp>
        </mc:Choice>
        <mc:Fallback>
          <p:sp>
            <p:nvSpPr>
              <p:cNvPr id="9" name="TextBox 8"/>
              <p:cNvSpPr txBox="1">
                <a:spLocks noRot="1" noChangeAspect="1" noMove="1" noResize="1" noEditPoints="1" noAdjustHandles="1" noChangeArrowheads="1" noChangeShapeType="1" noTextEdit="1"/>
              </p:cNvSpPr>
              <p:nvPr/>
            </p:nvSpPr>
            <p:spPr>
              <a:xfrm>
                <a:off x="797381" y="2167467"/>
                <a:ext cx="13741903" cy="630942"/>
              </a:xfrm>
              <a:prstGeom prst="rect">
                <a:avLst/>
              </a:prstGeom>
              <a:blipFill rotWithShape="0">
                <a:blip r:embed="rId4"/>
                <a:stretch>
                  <a:fillRect l="-311" t="-4854" b="-13592"/>
                </a:stretch>
              </a:blipFill>
            </p:spPr>
            <p:txBody>
              <a:bodyPr/>
              <a:lstStyle/>
              <a:p>
                <a:r>
                  <a:rPr lang="en-US">
                    <a:noFill/>
                  </a:rPr>
                  <a:t> </a:t>
                </a:r>
              </a:p>
            </p:txBody>
          </p:sp>
        </mc:Fallback>
      </mc:AlternateContent>
    </p:spTree>
    <p:extLst>
      <p:ext uri="{BB962C8B-B14F-4D97-AF65-F5344CB8AC3E}">
        <p14:creationId xmlns:p14="http://schemas.microsoft.com/office/powerpoint/2010/main" val="320103187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28069"/>
            <a:ext cx="14630400" cy="1841926"/>
          </a:xfrm>
          <a:prstGeom prst="rect">
            <a:avLst/>
          </a:prstGeom>
        </p:spPr>
      </p:pic>
      <p:sp>
        <p:nvSpPr>
          <p:cNvPr id="3" name="Text 0"/>
          <p:cNvSpPr/>
          <p:nvPr/>
        </p:nvSpPr>
        <p:spPr>
          <a:xfrm>
            <a:off x="617458" y="2068980"/>
            <a:ext cx="4471749" cy="551378"/>
          </a:xfrm>
          <a:prstGeom prst="rect">
            <a:avLst/>
          </a:prstGeom>
          <a:noFill/>
          <a:ln/>
        </p:spPr>
        <p:txBody>
          <a:bodyPr wrap="none" lIns="0" tIns="0" rIns="0" bIns="0" rtlCol="0" anchor="t"/>
          <a:lstStyle/>
          <a:p>
            <a:pPr marL="0" indent="0" algn="l">
              <a:lnSpc>
                <a:spcPts val="4300"/>
              </a:lnSpc>
              <a:buNone/>
            </a:pPr>
            <a:r>
              <a:rPr lang="en-US" sz="3450">
                <a:solidFill>
                  <a:srgbClr val="1B1B27"/>
                </a:solidFill>
                <a:latin typeface="Corben" pitchFamily="34" charset="0"/>
                <a:ea typeface="Corben" pitchFamily="34" charset="-122"/>
                <a:cs typeface="Corben" pitchFamily="34" charset="-120"/>
              </a:rPr>
              <a:t>Kako </a:t>
            </a:r>
            <a:r>
              <a:rPr lang="sr-Latn-ME" sz="3450" smtClean="0">
                <a:solidFill>
                  <a:srgbClr val="1B1B27"/>
                </a:solidFill>
                <a:latin typeface="Corben" pitchFamily="34" charset="0"/>
                <a:ea typeface="Corben" pitchFamily="34" charset="-122"/>
                <a:cs typeface="Corben" pitchFamily="34" charset="-120"/>
              </a:rPr>
              <a:t>sekvencijalni </a:t>
            </a:r>
            <a:r>
              <a:rPr lang="en-US" sz="3450" smtClean="0">
                <a:solidFill>
                  <a:srgbClr val="1B1B27"/>
                </a:solidFill>
                <a:latin typeface="Corben" pitchFamily="34" charset="0"/>
                <a:ea typeface="Corben" pitchFamily="34" charset="-122"/>
                <a:cs typeface="Corben" pitchFamily="34" charset="-120"/>
              </a:rPr>
              <a:t>Algoritam </a:t>
            </a:r>
            <a:r>
              <a:rPr lang="en-US" sz="3450" dirty="0">
                <a:solidFill>
                  <a:srgbClr val="1B1B27"/>
                </a:solidFill>
                <a:latin typeface="Corben" pitchFamily="34" charset="0"/>
                <a:ea typeface="Corben" pitchFamily="34" charset="-122"/>
                <a:cs typeface="Corben" pitchFamily="34" charset="-120"/>
              </a:rPr>
              <a:t>Radi:</a:t>
            </a:r>
            <a:endParaRPr lang="en-US" sz="3450" dirty="0"/>
          </a:p>
        </p:txBody>
      </p:sp>
      <p:pic>
        <p:nvPicPr>
          <p:cNvPr id="4" name="Image 1" descr="preencoded.png"/>
          <p:cNvPicPr>
            <a:picLocks noChangeAspect="1"/>
          </p:cNvPicPr>
          <p:nvPr/>
        </p:nvPicPr>
        <p:blipFill>
          <a:blip r:embed="rId4"/>
          <a:stretch>
            <a:fillRect/>
          </a:stretch>
        </p:blipFill>
        <p:spPr>
          <a:xfrm>
            <a:off x="617458" y="2626042"/>
            <a:ext cx="882134" cy="1058585"/>
          </a:xfrm>
          <a:prstGeom prst="rect">
            <a:avLst/>
          </a:prstGeom>
        </p:spPr>
      </p:pic>
      <p:sp>
        <p:nvSpPr>
          <p:cNvPr id="5" name="Text 1"/>
          <p:cNvSpPr/>
          <p:nvPr/>
        </p:nvSpPr>
        <p:spPr>
          <a:xfrm>
            <a:off x="1764149" y="2802373"/>
            <a:ext cx="2369344" cy="275630"/>
          </a:xfrm>
          <a:prstGeom prst="rect">
            <a:avLst/>
          </a:prstGeom>
          <a:noFill/>
          <a:ln/>
        </p:spPr>
        <p:txBody>
          <a:bodyPr wrap="none" lIns="0" tIns="0" rIns="0" bIns="0" rtlCol="0" anchor="t"/>
          <a:lstStyle/>
          <a:p>
            <a:pPr marL="0" indent="0" algn="l">
              <a:lnSpc>
                <a:spcPts val="2150"/>
              </a:lnSpc>
              <a:buNone/>
            </a:pPr>
            <a:r>
              <a:rPr lang="en-US" sz="1700" dirty="0">
                <a:solidFill>
                  <a:srgbClr val="404155"/>
                </a:solidFill>
                <a:latin typeface="Corben" pitchFamily="34" charset="0"/>
                <a:ea typeface="Corben" pitchFamily="34" charset="-122"/>
                <a:cs typeface="Corben" pitchFamily="34" charset="-120"/>
              </a:rPr>
              <a:t>Početna aproksimacija</a:t>
            </a:r>
            <a:endParaRPr lang="en-US" sz="1700" dirty="0"/>
          </a:p>
        </p:txBody>
      </p:sp>
      <mc:AlternateContent xmlns:mc="http://schemas.openxmlformats.org/markup-compatibility/2006" xmlns:a14="http://schemas.microsoft.com/office/drawing/2010/main">
        <mc:Choice Requires="a14">
          <p:sp>
            <p:nvSpPr>
              <p:cNvPr id="6" name="Text 2"/>
              <p:cNvSpPr/>
              <p:nvPr/>
            </p:nvSpPr>
            <p:spPr>
              <a:xfrm>
                <a:off x="1764149" y="3183849"/>
                <a:ext cx="12248793" cy="282297"/>
              </a:xfrm>
              <a:prstGeom prst="rect">
                <a:avLst/>
              </a:prstGeom>
              <a:noFill/>
              <a:ln/>
            </p:spPr>
            <p:txBody>
              <a:bodyPr wrap="none" lIns="0" tIns="0" rIns="0" bIns="0" rtlCol="0" anchor="t"/>
              <a:lstStyle/>
              <a:p>
                <a:pPr marL="0" indent="0" algn="l">
                  <a:lnSpc>
                    <a:spcPts val="2200"/>
                  </a:lnSpc>
                  <a:buNone/>
                </a:pPr>
                <a:r>
                  <a:rPr lang="en-US" dirty="0" smtClean="0">
                    <a:solidFill>
                      <a:srgbClr val="404155"/>
                    </a:solidFill>
                    <a:latin typeface="Nobile" pitchFamily="34" charset="0"/>
                    <a:ea typeface="Nobile" pitchFamily="34" charset="-122"/>
                    <a:cs typeface="Nobile" pitchFamily="34" charset="-120"/>
                  </a:rPr>
                  <a:t>Nasumični </a:t>
                </a:r>
                <a:r>
                  <a:rPr lang="en-US">
                    <a:solidFill>
                      <a:srgbClr val="404155"/>
                    </a:solidFill>
                    <a:latin typeface="Nobile" pitchFamily="34" charset="0"/>
                    <a:ea typeface="Nobile" pitchFamily="34" charset="-122"/>
                    <a:cs typeface="Nobile" pitchFamily="34" charset="-120"/>
                  </a:rPr>
                  <a:t>vektor </a:t>
                </a:r>
                <a14:m>
                  <m:oMath xmlns:m="http://schemas.openxmlformats.org/officeDocument/2006/math">
                    <m:sSub>
                      <m:sSubPr>
                        <m:ctrlPr>
                          <a:rPr lang="en-US" i="1" smtClean="0">
                            <a:solidFill>
                              <a:srgbClr val="404155"/>
                            </a:solidFill>
                            <a:latin typeface="Cambria Math" panose="02040503050406030204" pitchFamily="18" charset="0"/>
                            <a:ea typeface="Nobile" pitchFamily="34" charset="-122"/>
                            <a:cs typeface="Nobile" pitchFamily="34" charset="-120"/>
                          </a:rPr>
                        </m:ctrlPr>
                      </m:sSubPr>
                      <m:e>
                        <m:r>
                          <a:rPr lang="en-US" i="1" smtClean="0">
                            <a:solidFill>
                              <a:srgbClr val="404155"/>
                            </a:solidFill>
                            <a:latin typeface="Cambria Math" panose="02040503050406030204" pitchFamily="18" charset="0"/>
                            <a:ea typeface="Nobile" pitchFamily="34" charset="-122"/>
                            <a:cs typeface="Nobile" pitchFamily="34" charset="-120"/>
                          </a:rPr>
                          <m:t>𝑏</m:t>
                        </m:r>
                      </m:e>
                      <m:sub>
                        <m:r>
                          <a:rPr lang="en-US" b="0" i="1" smtClean="0">
                            <a:solidFill>
                              <a:srgbClr val="404155"/>
                            </a:solidFill>
                            <a:latin typeface="Cambria Math" panose="02040503050406030204" pitchFamily="18" charset="0"/>
                            <a:ea typeface="Nobile" pitchFamily="34" charset="-122"/>
                            <a:cs typeface="Nobile" pitchFamily="34" charset="-120"/>
                          </a:rPr>
                          <m:t>0</m:t>
                        </m:r>
                      </m:sub>
                    </m:sSub>
                    <m:r>
                      <a:rPr lang="en-US" b="0" i="1" smtClean="0">
                        <a:solidFill>
                          <a:srgbClr val="404155"/>
                        </a:solidFill>
                        <a:latin typeface="Cambria Math" panose="02040503050406030204" pitchFamily="18" charset="0"/>
                        <a:ea typeface="Nobile" pitchFamily="34" charset="-122"/>
                        <a:cs typeface="Nobile" pitchFamily="34" charset="-120"/>
                      </a:rPr>
                      <m:t>  </m:t>
                    </m:r>
                  </m:oMath>
                </a14:m>
                <a:r>
                  <a:rPr lang="en-US" dirty="0" smtClean="0"/>
                  <a:t>  </a:t>
                </a:r>
                <a:endParaRPr lang="en-US" dirty="0"/>
              </a:p>
            </p:txBody>
          </p:sp>
        </mc:Choice>
        <mc:Fallback xmlns="">
          <p:sp>
            <p:nvSpPr>
              <p:cNvPr id="6" name="Text 2"/>
              <p:cNvSpPr>
                <a:spLocks noRot="1" noChangeAspect="1" noMove="1" noResize="1" noEditPoints="1" noAdjustHandles="1" noChangeArrowheads="1" noChangeShapeType="1" noTextEdit="1"/>
              </p:cNvSpPr>
              <p:nvPr/>
            </p:nvSpPr>
            <p:spPr>
              <a:xfrm>
                <a:off x="1764149" y="3183849"/>
                <a:ext cx="12248793" cy="282297"/>
              </a:xfrm>
              <a:prstGeom prst="rect">
                <a:avLst/>
              </a:prstGeom>
              <a:blipFill rotWithShape="0">
                <a:blip r:embed="rId5"/>
                <a:stretch>
                  <a:fillRect l="-1144" t="-25532" b="-48936"/>
                </a:stretch>
              </a:blipFill>
              <a:ln/>
            </p:spPr>
            <p:txBody>
              <a:bodyPr/>
              <a:lstStyle/>
              <a:p>
                <a:r>
                  <a:rPr lang="en-US">
                    <a:noFill/>
                  </a:rPr>
                  <a:t> </a:t>
                </a:r>
              </a:p>
            </p:txBody>
          </p:sp>
        </mc:Fallback>
      </mc:AlternateContent>
      <p:pic>
        <p:nvPicPr>
          <p:cNvPr id="7" name="Image 2" descr="preencoded.png"/>
          <p:cNvPicPr>
            <a:picLocks noChangeAspect="1"/>
          </p:cNvPicPr>
          <p:nvPr/>
        </p:nvPicPr>
        <p:blipFill>
          <a:blip r:embed="rId6"/>
          <a:stretch>
            <a:fillRect/>
          </a:stretch>
        </p:blipFill>
        <p:spPr>
          <a:xfrm>
            <a:off x="617458" y="3684626"/>
            <a:ext cx="882134" cy="1058585"/>
          </a:xfrm>
          <a:prstGeom prst="rect">
            <a:avLst/>
          </a:prstGeom>
        </p:spPr>
      </p:pic>
      <p:sp>
        <p:nvSpPr>
          <p:cNvPr id="8" name="Text 3"/>
          <p:cNvSpPr/>
          <p:nvPr/>
        </p:nvSpPr>
        <p:spPr>
          <a:xfrm>
            <a:off x="1764149" y="3860958"/>
            <a:ext cx="2205514" cy="275630"/>
          </a:xfrm>
          <a:prstGeom prst="rect">
            <a:avLst/>
          </a:prstGeom>
          <a:noFill/>
          <a:ln/>
        </p:spPr>
        <p:txBody>
          <a:bodyPr wrap="none" lIns="0" tIns="0" rIns="0" bIns="0" rtlCol="0" anchor="t"/>
          <a:lstStyle/>
          <a:p>
            <a:pPr marL="0" indent="0" algn="l">
              <a:lnSpc>
                <a:spcPts val="2150"/>
              </a:lnSpc>
              <a:buNone/>
            </a:pPr>
            <a:r>
              <a:rPr lang="en-US" sz="1700" dirty="0">
                <a:solidFill>
                  <a:srgbClr val="404155"/>
                </a:solidFill>
                <a:latin typeface="Corben" pitchFamily="34" charset="0"/>
                <a:ea typeface="Corben" pitchFamily="34" charset="-122"/>
                <a:cs typeface="Corben" pitchFamily="34" charset="-120"/>
              </a:rPr>
              <a:t>Iterativno množenje</a:t>
            </a:r>
            <a:endParaRPr lang="en-US" sz="1700" dirty="0"/>
          </a:p>
        </p:txBody>
      </p:sp>
      <mc:AlternateContent xmlns:mc="http://schemas.openxmlformats.org/markup-compatibility/2006" xmlns:a14="http://schemas.microsoft.com/office/drawing/2010/main">
        <mc:Choice Requires="a14">
          <p:sp>
            <p:nvSpPr>
              <p:cNvPr id="9" name="Text 4"/>
              <p:cNvSpPr/>
              <p:nvPr/>
            </p:nvSpPr>
            <p:spPr>
              <a:xfrm>
                <a:off x="1764149" y="4242434"/>
                <a:ext cx="12248793" cy="282297"/>
              </a:xfrm>
              <a:prstGeom prst="rect">
                <a:avLst/>
              </a:prstGeom>
              <a:noFill/>
              <a:ln/>
            </p:spPr>
            <p:txBody>
              <a:bodyPr wrap="none" lIns="0" tIns="0" rIns="0" bIns="0" rtlCol="0" anchor="t"/>
              <a:lstStyle/>
              <a:p>
                <a:pPr marL="0" indent="0" algn="l">
                  <a:lnSpc>
                    <a:spcPts val="2200"/>
                  </a:lnSpc>
                  <a:buNone/>
                </a:pPr>
                <a:r>
                  <a:rPr lang="en-US" dirty="0" smtClean="0">
                    <a:solidFill>
                      <a:srgbClr val="404155"/>
                    </a:solidFill>
                    <a:latin typeface="Nobile" pitchFamily="34" charset="0"/>
                    <a:ea typeface="Nobile" pitchFamily="34" charset="-122"/>
                    <a:cs typeface="Nobile" pitchFamily="34" charset="-120"/>
                  </a:rPr>
                  <a:t>Matrica A </a:t>
                </a:r>
                <a:r>
                  <a:rPr lang="en-US" smtClean="0">
                    <a:solidFill>
                      <a:srgbClr val="404155"/>
                    </a:solidFill>
                    <a:latin typeface="Nobile" pitchFamily="34" charset="0"/>
                    <a:ea typeface="Nobile" pitchFamily="34" charset="-122"/>
                    <a:cs typeface="Nobile" pitchFamily="34" charset="-120"/>
                  </a:rPr>
                  <a:t>sa vektorom =&gt; </a:t>
                </a:r>
                <a14:m>
                  <m:oMath xmlns:m="http://schemas.openxmlformats.org/officeDocument/2006/math">
                    <m:sSub>
                      <m:sSubPr>
                        <m:ctrlPr>
                          <a:rPr lang="en-US" b="0" i="1" dirty="0" smtClean="0">
                            <a:solidFill>
                              <a:srgbClr val="404155"/>
                            </a:solidFill>
                            <a:latin typeface="Cambria Math" panose="02040503050406030204" pitchFamily="18" charset="0"/>
                            <a:ea typeface="Nobile" pitchFamily="34" charset="-122"/>
                            <a:cs typeface="Nobile" pitchFamily="34" charset="-120"/>
                          </a:rPr>
                        </m:ctrlPr>
                      </m:sSubPr>
                      <m:e>
                        <m:r>
                          <m:rPr>
                            <m:sty m:val="p"/>
                          </m:rPr>
                          <a:rPr lang="en-US" b="0" i="0" dirty="0" smtClean="0">
                            <a:solidFill>
                              <a:srgbClr val="404155"/>
                            </a:solidFill>
                            <a:latin typeface="Cambria Math" panose="02040503050406030204" pitchFamily="18" charset="0"/>
                            <a:ea typeface="Nobile" pitchFamily="34" charset="-122"/>
                            <a:cs typeface="Nobile" pitchFamily="34" charset="-120"/>
                          </a:rPr>
                          <m:t>b</m:t>
                        </m:r>
                      </m:e>
                      <m:sub>
                        <m:r>
                          <a:rPr lang="en-US" b="0" i="1" dirty="0" smtClean="0">
                            <a:solidFill>
                              <a:srgbClr val="404155"/>
                            </a:solidFill>
                            <a:latin typeface="Cambria Math" panose="02040503050406030204" pitchFamily="18" charset="0"/>
                            <a:ea typeface="Nobile" pitchFamily="34" charset="-122"/>
                            <a:cs typeface="Nobile" pitchFamily="34" charset="-120"/>
                          </a:rPr>
                          <m:t>𝑘</m:t>
                        </m:r>
                        <m:r>
                          <a:rPr lang="en-US" b="0" i="1" dirty="0" smtClean="0">
                            <a:solidFill>
                              <a:srgbClr val="404155"/>
                            </a:solidFill>
                            <a:latin typeface="Cambria Math" panose="02040503050406030204" pitchFamily="18" charset="0"/>
                            <a:ea typeface="Nobile" pitchFamily="34" charset="-122"/>
                            <a:cs typeface="Nobile" pitchFamily="34" charset="-120"/>
                          </a:rPr>
                          <m:t>+</m:t>
                        </m:r>
                        <m:r>
                          <a:rPr lang="en-US" b="0" i="1" dirty="0" smtClean="0">
                            <a:solidFill>
                              <a:srgbClr val="404155"/>
                            </a:solidFill>
                            <a:latin typeface="Cambria Math" panose="02040503050406030204" pitchFamily="18" charset="0"/>
                            <a:ea typeface="Nobile" pitchFamily="34" charset="-122"/>
                            <a:cs typeface="Nobile" pitchFamily="34" charset="-120"/>
                          </a:rPr>
                          <m:t>1</m:t>
                        </m:r>
                      </m:sub>
                    </m:sSub>
                    <m:r>
                      <a:rPr lang="en-US" i="1" dirty="0" smtClean="0">
                        <a:solidFill>
                          <a:srgbClr val="404155"/>
                        </a:solidFill>
                        <a:latin typeface="Cambria Math" panose="02040503050406030204" pitchFamily="18" charset="0"/>
                        <a:ea typeface="Nobile" pitchFamily="34" charset="-122"/>
                        <a:cs typeface="Nobile" pitchFamily="34" charset="-120"/>
                      </a:rPr>
                      <m:t> </m:t>
                    </m:r>
                    <m:r>
                      <a:rPr lang="en-US" i="1">
                        <a:solidFill>
                          <a:srgbClr val="404155"/>
                        </a:solidFill>
                        <a:latin typeface="Cambria Math" panose="02040503050406030204" pitchFamily="18" charset="0"/>
                        <a:ea typeface="Nobile" pitchFamily="34" charset="-122"/>
                        <a:cs typeface="Nobile" pitchFamily="34" charset="-120"/>
                      </a:rPr>
                      <m:t>= </m:t>
                    </m:r>
                    <m:r>
                      <a:rPr lang="en-US" i="1" smtClean="0">
                        <a:solidFill>
                          <a:srgbClr val="404155"/>
                        </a:solidFill>
                        <a:latin typeface="Cambria Math" panose="02040503050406030204" pitchFamily="18" charset="0"/>
                        <a:ea typeface="Nobile" pitchFamily="34" charset="-122"/>
                        <a:cs typeface="Nobile" pitchFamily="34" charset="-120"/>
                      </a:rPr>
                      <m:t>𝐴</m:t>
                    </m:r>
                    <m:sSub>
                      <m:sSubPr>
                        <m:ctrlPr>
                          <a:rPr lang="en-US" i="1" smtClean="0">
                            <a:solidFill>
                              <a:srgbClr val="404155"/>
                            </a:solidFill>
                            <a:latin typeface="Cambria Math" panose="02040503050406030204" pitchFamily="18" charset="0"/>
                            <a:ea typeface="Nobile" pitchFamily="34" charset="-122"/>
                            <a:cs typeface="Nobile" pitchFamily="34" charset="-120"/>
                          </a:rPr>
                        </m:ctrlPr>
                      </m:sSubPr>
                      <m:e>
                        <m:r>
                          <a:rPr lang="en-US" i="1" smtClean="0">
                            <a:solidFill>
                              <a:srgbClr val="404155"/>
                            </a:solidFill>
                            <a:latin typeface="Cambria Math" panose="02040503050406030204" pitchFamily="18" charset="0"/>
                            <a:ea typeface="Nobile" pitchFamily="34" charset="-122"/>
                            <a:cs typeface="Nobile" pitchFamily="34" charset="-120"/>
                          </a:rPr>
                          <m:t>𝑏</m:t>
                        </m:r>
                      </m:e>
                      <m:sub>
                        <m:r>
                          <a:rPr lang="en-US" i="1" smtClean="0">
                            <a:solidFill>
                              <a:srgbClr val="404155"/>
                            </a:solidFill>
                            <a:latin typeface="Cambria Math" panose="02040503050406030204" pitchFamily="18" charset="0"/>
                            <a:ea typeface="Nobile" pitchFamily="34" charset="-122"/>
                            <a:cs typeface="Nobile" pitchFamily="34" charset="-120"/>
                          </a:rPr>
                          <m:t>𝑘</m:t>
                        </m:r>
                      </m:sub>
                    </m:sSub>
                  </m:oMath>
                </a14:m>
                <a:endParaRPr lang="en-US" dirty="0"/>
              </a:p>
            </p:txBody>
          </p:sp>
        </mc:Choice>
        <mc:Fallback xmlns="">
          <p:sp>
            <p:nvSpPr>
              <p:cNvPr id="9" name="Text 4"/>
              <p:cNvSpPr>
                <a:spLocks noRot="1" noChangeAspect="1" noMove="1" noResize="1" noEditPoints="1" noAdjustHandles="1" noChangeArrowheads="1" noChangeShapeType="1" noTextEdit="1"/>
              </p:cNvSpPr>
              <p:nvPr/>
            </p:nvSpPr>
            <p:spPr>
              <a:xfrm>
                <a:off x="1764149" y="4242434"/>
                <a:ext cx="12248793" cy="282297"/>
              </a:xfrm>
              <a:prstGeom prst="rect">
                <a:avLst/>
              </a:prstGeom>
              <a:blipFill rotWithShape="0">
                <a:blip r:embed="rId7"/>
                <a:stretch>
                  <a:fillRect l="-1144" t="-26087" b="-50000"/>
                </a:stretch>
              </a:blipFill>
              <a:ln/>
            </p:spPr>
            <p:txBody>
              <a:bodyPr/>
              <a:lstStyle/>
              <a:p>
                <a:r>
                  <a:rPr lang="en-US">
                    <a:noFill/>
                  </a:rPr>
                  <a:t> </a:t>
                </a:r>
              </a:p>
            </p:txBody>
          </p:sp>
        </mc:Fallback>
      </mc:AlternateContent>
      <p:pic>
        <p:nvPicPr>
          <p:cNvPr id="10" name="Image 3" descr="preencoded.png"/>
          <p:cNvPicPr>
            <a:picLocks noChangeAspect="1"/>
          </p:cNvPicPr>
          <p:nvPr/>
        </p:nvPicPr>
        <p:blipFill>
          <a:blip r:embed="rId8"/>
          <a:stretch>
            <a:fillRect/>
          </a:stretch>
        </p:blipFill>
        <p:spPr>
          <a:xfrm>
            <a:off x="617458" y="4743211"/>
            <a:ext cx="882134" cy="1058585"/>
          </a:xfrm>
          <a:prstGeom prst="rect">
            <a:avLst/>
          </a:prstGeom>
        </p:spPr>
      </p:pic>
      <p:sp>
        <p:nvSpPr>
          <p:cNvPr id="11" name="Text 5"/>
          <p:cNvSpPr/>
          <p:nvPr/>
        </p:nvSpPr>
        <p:spPr>
          <a:xfrm>
            <a:off x="1764149" y="4919543"/>
            <a:ext cx="2205514" cy="275630"/>
          </a:xfrm>
          <a:prstGeom prst="rect">
            <a:avLst/>
          </a:prstGeom>
          <a:noFill/>
          <a:ln/>
        </p:spPr>
        <p:txBody>
          <a:bodyPr wrap="none" lIns="0" tIns="0" rIns="0" bIns="0" rtlCol="0" anchor="t"/>
          <a:lstStyle/>
          <a:p>
            <a:pPr marL="0" indent="0" algn="l">
              <a:lnSpc>
                <a:spcPts val="2150"/>
              </a:lnSpc>
              <a:buNone/>
            </a:pPr>
            <a:r>
              <a:rPr lang="en-US" sz="1700" dirty="0">
                <a:solidFill>
                  <a:srgbClr val="404155"/>
                </a:solidFill>
                <a:latin typeface="Corben" pitchFamily="34" charset="0"/>
                <a:ea typeface="Corben" pitchFamily="34" charset="-122"/>
                <a:cs typeface="Corben" pitchFamily="34" charset="-120"/>
              </a:rPr>
              <a:t>Normalizacija</a:t>
            </a:r>
            <a:endParaRPr lang="en-US" sz="1700" dirty="0"/>
          </a:p>
        </p:txBody>
      </p:sp>
      <mc:AlternateContent xmlns:mc="http://schemas.openxmlformats.org/markup-compatibility/2006" xmlns:a14="http://schemas.microsoft.com/office/drawing/2010/main">
        <mc:Choice Requires="a14">
          <p:sp>
            <p:nvSpPr>
              <p:cNvPr id="12" name="Text 6"/>
              <p:cNvSpPr/>
              <p:nvPr/>
            </p:nvSpPr>
            <p:spPr>
              <a:xfrm>
                <a:off x="1764149" y="5301019"/>
                <a:ext cx="12248793" cy="282297"/>
              </a:xfrm>
              <a:prstGeom prst="rect">
                <a:avLst/>
              </a:prstGeom>
              <a:noFill/>
              <a:ln/>
            </p:spPr>
            <p:txBody>
              <a:bodyPr wrap="none" lIns="0" tIns="0" rIns="0" bIns="0" rtlCol="0" anchor="t"/>
              <a:lstStyle/>
              <a:p>
                <a:pPr marL="0" indent="0" algn="l">
                  <a:lnSpc>
                    <a:spcPts val="2200"/>
                  </a:lnSpc>
                  <a:buNone/>
                </a:pPr>
                <a:r>
                  <a:rPr lang="en-US" dirty="0" smtClean="0">
                    <a:solidFill>
                      <a:srgbClr val="404155"/>
                    </a:solidFill>
                    <a:latin typeface="Nobile" pitchFamily="34" charset="0"/>
                    <a:ea typeface="Nobile" pitchFamily="34" charset="-122"/>
                    <a:cs typeface="Nobile" pitchFamily="34" charset="-120"/>
                  </a:rPr>
                  <a:t>Rezultujući </a:t>
                </a:r>
                <a:r>
                  <a:rPr lang="en-US">
                    <a:solidFill>
                      <a:srgbClr val="404155"/>
                    </a:solidFill>
                    <a:latin typeface="Nobile" pitchFamily="34" charset="0"/>
                    <a:ea typeface="Nobile" pitchFamily="34" charset="-122"/>
                    <a:cs typeface="Nobile" pitchFamily="34" charset="-120"/>
                  </a:rPr>
                  <a:t>vektor </a:t>
                </a:r>
                <a14:m>
                  <m:oMath xmlns:m="http://schemas.openxmlformats.org/officeDocument/2006/math">
                    <m:sSub>
                      <m:sSubPr>
                        <m:ctrlPr>
                          <a:rPr lang="en-US" i="1" smtClean="0">
                            <a:solidFill>
                              <a:srgbClr val="404155"/>
                            </a:solidFill>
                            <a:latin typeface="Cambria Math" panose="02040503050406030204" pitchFamily="18" charset="0"/>
                            <a:ea typeface="Nobile" pitchFamily="34" charset="-122"/>
                            <a:cs typeface="Nobile" pitchFamily="34" charset="-120"/>
                          </a:rPr>
                        </m:ctrlPr>
                      </m:sSubPr>
                      <m:e>
                        <m:r>
                          <a:rPr lang="en-US" i="1" smtClean="0">
                            <a:solidFill>
                              <a:srgbClr val="404155"/>
                            </a:solidFill>
                            <a:latin typeface="Cambria Math" panose="02040503050406030204" pitchFamily="18" charset="0"/>
                            <a:ea typeface="Nobile" pitchFamily="34" charset="-122"/>
                            <a:cs typeface="Nobile" pitchFamily="34" charset="-120"/>
                          </a:rPr>
                          <m:t>𝑏</m:t>
                        </m:r>
                      </m:e>
                      <m:sub>
                        <m:r>
                          <a:rPr lang="en-US" b="0" i="1" smtClean="0">
                            <a:solidFill>
                              <a:srgbClr val="404155"/>
                            </a:solidFill>
                            <a:latin typeface="Cambria Math" panose="02040503050406030204" pitchFamily="18" charset="0"/>
                            <a:ea typeface="Nobile" pitchFamily="34" charset="-122"/>
                            <a:cs typeface="Nobile" pitchFamily="34" charset="-120"/>
                          </a:rPr>
                          <m:t>𝑘</m:t>
                        </m:r>
                        <m:r>
                          <a:rPr lang="en-US" b="0" i="1" smtClean="0">
                            <a:solidFill>
                              <a:srgbClr val="404155"/>
                            </a:solidFill>
                            <a:latin typeface="Cambria Math" panose="02040503050406030204" pitchFamily="18" charset="0"/>
                            <a:ea typeface="Nobile" pitchFamily="34" charset="-122"/>
                            <a:cs typeface="Nobile" pitchFamily="34" charset="-120"/>
                          </a:rPr>
                          <m:t>+</m:t>
                        </m:r>
                        <m:r>
                          <a:rPr lang="en-US" b="0" i="1" smtClean="0">
                            <a:solidFill>
                              <a:srgbClr val="404155"/>
                            </a:solidFill>
                            <a:latin typeface="Cambria Math" panose="02040503050406030204" pitchFamily="18" charset="0"/>
                            <a:ea typeface="Nobile" pitchFamily="34" charset="-122"/>
                            <a:cs typeface="Nobile" pitchFamily="34" charset="-120"/>
                          </a:rPr>
                          <m:t>1</m:t>
                        </m:r>
                      </m:sub>
                    </m:sSub>
                    <m:r>
                      <a:rPr lang="en-US" i="1" dirty="0">
                        <a:solidFill>
                          <a:srgbClr val="404155"/>
                        </a:solidFill>
                        <a:latin typeface="Cambria Math" panose="02040503050406030204" pitchFamily="18" charset="0"/>
                        <a:ea typeface="Nobile" pitchFamily="34" charset="-122"/>
                        <a:cs typeface="Nobile" pitchFamily="34" charset="-120"/>
                      </a:rPr>
                      <m:t> =</m:t>
                    </m:r>
                    <m:f>
                      <m:fPr>
                        <m:ctrlPr>
                          <a:rPr lang="en-US" b="0" i="1" dirty="0" smtClean="0">
                            <a:solidFill>
                              <a:srgbClr val="404155"/>
                            </a:solidFill>
                            <a:latin typeface="Cambria Math" panose="02040503050406030204" pitchFamily="18" charset="0"/>
                            <a:ea typeface="Nobile" pitchFamily="34" charset="-122"/>
                            <a:cs typeface="Nobile" pitchFamily="34" charset="-120"/>
                          </a:rPr>
                        </m:ctrlPr>
                      </m:fPr>
                      <m:num>
                        <m:sSub>
                          <m:sSubPr>
                            <m:ctrlPr>
                              <a:rPr lang="en-US" b="0" i="1" dirty="0" smtClean="0">
                                <a:solidFill>
                                  <a:srgbClr val="404155"/>
                                </a:solidFill>
                                <a:latin typeface="Cambria Math" panose="02040503050406030204" pitchFamily="18" charset="0"/>
                                <a:ea typeface="Nobile" pitchFamily="34" charset="-122"/>
                                <a:cs typeface="Nobile" pitchFamily="34" charset="-120"/>
                              </a:rPr>
                            </m:ctrlPr>
                          </m:sSubPr>
                          <m:e>
                            <m:r>
                              <a:rPr lang="en-US" b="0" i="1" dirty="0" smtClean="0">
                                <a:solidFill>
                                  <a:srgbClr val="404155"/>
                                </a:solidFill>
                                <a:latin typeface="Cambria Math" panose="02040503050406030204" pitchFamily="18" charset="0"/>
                                <a:ea typeface="Nobile" pitchFamily="34" charset="-122"/>
                                <a:cs typeface="Nobile" pitchFamily="34" charset="-120"/>
                              </a:rPr>
                              <m:t>𝐴𝑏</m:t>
                            </m:r>
                          </m:e>
                          <m:sub>
                            <m:r>
                              <a:rPr lang="en-US" b="0" i="1" dirty="0" smtClean="0">
                                <a:solidFill>
                                  <a:srgbClr val="404155"/>
                                </a:solidFill>
                                <a:latin typeface="Cambria Math" panose="02040503050406030204" pitchFamily="18" charset="0"/>
                                <a:ea typeface="Nobile" pitchFamily="34" charset="-122"/>
                                <a:cs typeface="Nobile" pitchFamily="34" charset="-120"/>
                              </a:rPr>
                              <m:t>𝑘</m:t>
                            </m:r>
                          </m:sub>
                        </m:sSub>
                      </m:num>
                      <m:den>
                        <m:r>
                          <a:rPr lang="en-US" b="0" i="1" dirty="0" smtClean="0">
                            <a:solidFill>
                              <a:srgbClr val="404155"/>
                            </a:solidFill>
                            <a:latin typeface="Cambria Math" panose="02040503050406030204" pitchFamily="18" charset="0"/>
                            <a:ea typeface="Nobile" pitchFamily="34" charset="-122"/>
                            <a:cs typeface="Nobile" pitchFamily="34" charset="-120"/>
                          </a:rPr>
                          <m:t>‖ </m:t>
                        </m:r>
                        <m:r>
                          <a:rPr lang="en-US" b="0" i="1" dirty="0" smtClean="0">
                            <a:solidFill>
                              <a:srgbClr val="404155"/>
                            </a:solidFill>
                            <a:latin typeface="Cambria Math" panose="02040503050406030204" pitchFamily="18" charset="0"/>
                            <a:ea typeface="Nobile" pitchFamily="34" charset="-122"/>
                            <a:cs typeface="Nobile" pitchFamily="34" charset="-120"/>
                          </a:rPr>
                          <m:t>𝐴</m:t>
                        </m:r>
                        <m:sSub>
                          <m:sSubPr>
                            <m:ctrlPr>
                              <a:rPr lang="en-US" b="0" i="1" dirty="0" smtClean="0">
                                <a:solidFill>
                                  <a:srgbClr val="404155"/>
                                </a:solidFill>
                                <a:latin typeface="Cambria Math" panose="02040503050406030204" pitchFamily="18" charset="0"/>
                                <a:ea typeface="Nobile" pitchFamily="34" charset="-122"/>
                                <a:cs typeface="Nobile" pitchFamily="34" charset="-120"/>
                              </a:rPr>
                            </m:ctrlPr>
                          </m:sSubPr>
                          <m:e>
                            <m:r>
                              <a:rPr lang="en-US" b="0" i="1" dirty="0" smtClean="0">
                                <a:solidFill>
                                  <a:srgbClr val="404155"/>
                                </a:solidFill>
                                <a:latin typeface="Cambria Math" panose="02040503050406030204" pitchFamily="18" charset="0"/>
                                <a:ea typeface="Nobile" pitchFamily="34" charset="-122"/>
                                <a:cs typeface="Nobile" pitchFamily="34" charset="-120"/>
                              </a:rPr>
                              <m:t>𝑏</m:t>
                            </m:r>
                          </m:e>
                          <m:sub>
                            <m:r>
                              <a:rPr lang="en-US" b="0" i="1" dirty="0" smtClean="0">
                                <a:solidFill>
                                  <a:srgbClr val="404155"/>
                                </a:solidFill>
                                <a:latin typeface="Cambria Math" panose="02040503050406030204" pitchFamily="18" charset="0"/>
                                <a:ea typeface="Nobile" pitchFamily="34" charset="-122"/>
                                <a:cs typeface="Nobile" pitchFamily="34" charset="-120"/>
                              </a:rPr>
                              <m:t>𝑘</m:t>
                            </m:r>
                            <m:r>
                              <a:rPr lang="en-US" b="0" i="1" dirty="0" smtClean="0">
                                <a:solidFill>
                                  <a:srgbClr val="404155"/>
                                </a:solidFill>
                                <a:latin typeface="Cambria Math" panose="02040503050406030204" pitchFamily="18" charset="0"/>
                                <a:ea typeface="Nobile" pitchFamily="34" charset="-122"/>
                                <a:cs typeface="Nobile" pitchFamily="34" charset="-120"/>
                              </a:rPr>
                              <m:t>  ‖</m:t>
                            </m:r>
                          </m:sub>
                        </m:sSub>
                      </m:den>
                    </m:f>
                  </m:oMath>
                </a14:m>
                <a:endParaRPr lang="en-US" dirty="0"/>
              </a:p>
            </p:txBody>
          </p:sp>
        </mc:Choice>
        <mc:Fallback xmlns="">
          <p:sp>
            <p:nvSpPr>
              <p:cNvPr id="12" name="Text 6"/>
              <p:cNvSpPr>
                <a:spLocks noRot="1" noChangeAspect="1" noMove="1" noResize="1" noEditPoints="1" noAdjustHandles="1" noChangeArrowheads="1" noChangeShapeType="1" noTextEdit="1"/>
              </p:cNvSpPr>
              <p:nvPr/>
            </p:nvSpPr>
            <p:spPr>
              <a:xfrm>
                <a:off x="1764149" y="5301019"/>
                <a:ext cx="12248793" cy="282297"/>
              </a:xfrm>
              <a:prstGeom prst="rect">
                <a:avLst/>
              </a:prstGeom>
              <a:blipFill rotWithShape="0">
                <a:blip r:embed="rId9"/>
                <a:stretch>
                  <a:fillRect l="-1144" t="-50000" b="-41304"/>
                </a:stretch>
              </a:blipFill>
              <a:ln/>
            </p:spPr>
            <p:txBody>
              <a:bodyPr/>
              <a:lstStyle/>
              <a:p>
                <a:r>
                  <a:rPr lang="en-US">
                    <a:noFill/>
                  </a:rPr>
                  <a:t> </a:t>
                </a:r>
              </a:p>
            </p:txBody>
          </p:sp>
        </mc:Fallback>
      </mc:AlternateContent>
      <p:pic>
        <p:nvPicPr>
          <p:cNvPr id="13" name="Image 4" descr="preencoded.png"/>
          <p:cNvPicPr>
            <a:picLocks noChangeAspect="1"/>
          </p:cNvPicPr>
          <p:nvPr/>
        </p:nvPicPr>
        <p:blipFill>
          <a:blip r:embed="rId10"/>
          <a:stretch>
            <a:fillRect/>
          </a:stretch>
        </p:blipFill>
        <p:spPr>
          <a:xfrm>
            <a:off x="617458" y="5801796"/>
            <a:ext cx="882134" cy="1058585"/>
          </a:xfrm>
          <a:prstGeom prst="rect">
            <a:avLst/>
          </a:prstGeom>
        </p:spPr>
      </p:pic>
      <p:sp>
        <p:nvSpPr>
          <p:cNvPr id="14" name="Text 7"/>
          <p:cNvSpPr/>
          <p:nvPr/>
        </p:nvSpPr>
        <p:spPr>
          <a:xfrm>
            <a:off x="1764149" y="5978127"/>
            <a:ext cx="2205514" cy="275630"/>
          </a:xfrm>
          <a:prstGeom prst="rect">
            <a:avLst/>
          </a:prstGeom>
          <a:noFill/>
          <a:ln/>
        </p:spPr>
        <p:txBody>
          <a:bodyPr wrap="none" lIns="0" tIns="0" rIns="0" bIns="0" rtlCol="0" anchor="t"/>
          <a:lstStyle/>
          <a:p>
            <a:pPr marL="0" indent="0" algn="l">
              <a:lnSpc>
                <a:spcPts val="2150"/>
              </a:lnSpc>
              <a:buNone/>
            </a:pPr>
            <a:r>
              <a:rPr lang="en-US" sz="1700" dirty="0">
                <a:solidFill>
                  <a:srgbClr val="404155"/>
                </a:solidFill>
                <a:latin typeface="Corben" pitchFamily="34" charset="0"/>
                <a:ea typeface="Corben" pitchFamily="34" charset="-122"/>
                <a:cs typeface="Corben" pitchFamily="34" charset="-120"/>
              </a:rPr>
              <a:t>Konvergencija</a:t>
            </a:r>
            <a:endParaRPr lang="en-US" sz="1700" dirty="0"/>
          </a:p>
        </p:txBody>
      </p:sp>
      <mc:AlternateContent xmlns:mc="http://schemas.openxmlformats.org/markup-compatibility/2006" xmlns:a14="http://schemas.microsoft.com/office/drawing/2010/main">
        <mc:Choice Requires="a14">
          <p:sp>
            <p:nvSpPr>
              <p:cNvPr id="15" name="Text 8"/>
              <p:cNvSpPr/>
              <p:nvPr/>
            </p:nvSpPr>
            <p:spPr>
              <a:xfrm>
                <a:off x="1764149" y="6359604"/>
                <a:ext cx="12248793" cy="282297"/>
              </a:xfrm>
              <a:prstGeom prst="rect">
                <a:avLst/>
              </a:prstGeom>
              <a:noFill/>
              <a:ln/>
            </p:spPr>
            <p:txBody>
              <a:bodyPr wrap="none" lIns="0" tIns="0" rIns="0" bIns="0" rtlCol="0" anchor="t"/>
              <a:lstStyle/>
              <a:p>
                <a:pPr>
                  <a:lnSpc>
                    <a:spcPts val="2200"/>
                  </a:lnSpc>
                </a:pPr>
                <a:r>
                  <a:rPr lang="en-US" smtClean="0">
                    <a:solidFill>
                      <a:srgbClr val="404155"/>
                    </a:solidFill>
                    <a:latin typeface="Nobile" pitchFamily="34" charset="0"/>
                    <a:ea typeface="Nobile" pitchFamily="34" charset="-122"/>
                    <a:cs typeface="Nobile" pitchFamily="34" charset="-120"/>
                  </a:rPr>
                  <a:t>Provjerava se da li je ispunjen uslov </a:t>
                </a:r>
                <a14:m>
                  <m:oMath xmlns:m="http://schemas.openxmlformats.org/officeDocument/2006/math">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𝑏</m:t>
                            </m:r>
                          </m:e>
                          <m:sub>
                            <m:r>
                              <a:rPr lang="en-US" i="1">
                                <a:latin typeface="Cambria Math" panose="02040503050406030204" pitchFamily="18" charset="0"/>
                              </a:rPr>
                              <m:t>𝑘</m:t>
                            </m:r>
                            <m:r>
                              <a:rPr lang="en-US" i="1">
                                <a:latin typeface="Cambria Math" panose="02040503050406030204" pitchFamily="18" charset="0"/>
                              </a:rPr>
                              <m:t>+</m:t>
                            </m:r>
                            <m:r>
                              <a:rPr lang="en-US" i="1">
                                <a:latin typeface="Cambria Math" panose="02040503050406030204" pitchFamily="18" charset="0"/>
                              </a:rPr>
                              <m:t>1</m:t>
                            </m:r>
                          </m:sub>
                        </m:sSub>
                        <m:r>
                          <a:rPr lang="en-US" i="1">
                            <a:latin typeface="Cambria Math" panose="02040503050406030204" pitchFamily="18" charset="0"/>
                          </a:rPr>
                          <m:t> − </m:t>
                        </m:r>
                        <m:sSub>
                          <m:sSubPr>
                            <m:ctrlPr>
                              <a:rPr lang="en-US" i="1">
                                <a:latin typeface="Cambria Math" panose="02040503050406030204" pitchFamily="18" charset="0"/>
                              </a:rPr>
                            </m:ctrlPr>
                          </m:sSubPr>
                          <m:e>
                            <m:r>
                              <a:rPr lang="en-US" i="1">
                                <a:latin typeface="Cambria Math" panose="02040503050406030204" pitchFamily="18" charset="0"/>
                              </a:rPr>
                              <m:t>𝑏</m:t>
                            </m:r>
                          </m:e>
                          <m:sub>
                            <m:r>
                              <a:rPr lang="en-US" i="1">
                                <a:latin typeface="Cambria Math" panose="02040503050406030204" pitchFamily="18" charset="0"/>
                              </a:rPr>
                              <m:t>𝑘</m:t>
                            </m:r>
                          </m:sub>
                        </m:sSub>
                        <m:r>
                          <a:rPr lang="en-US" i="1">
                            <a:latin typeface="Cambria Math" panose="02040503050406030204" pitchFamily="18" charset="0"/>
                          </a:rPr>
                          <m:t> </m:t>
                        </m:r>
                      </m:e>
                    </m:d>
                    <m:r>
                      <a:rPr lang="en-US" i="1">
                        <a:latin typeface="Cambria Math" panose="02040503050406030204" pitchFamily="18" charset="0"/>
                      </a:rPr>
                      <m:t>&lt;</m:t>
                    </m:r>
                    <m:r>
                      <a:rPr lang="en-US" i="1">
                        <a:latin typeface="Cambria Math" panose="02040503050406030204" pitchFamily="18" charset="0"/>
                      </a:rPr>
                      <m:t>𝜀</m:t>
                    </m:r>
                    <m:r>
                      <a:rPr lang="en-US" i="1">
                        <a:latin typeface="Cambria Math" panose="02040503050406030204" pitchFamily="18" charset="0"/>
                      </a:rPr>
                      <m:t> </m:t>
                    </m:r>
                  </m:oMath>
                </a14:m>
                <a:endParaRPr lang="en-US" dirty="0"/>
              </a:p>
            </p:txBody>
          </p:sp>
        </mc:Choice>
        <mc:Fallback xmlns="">
          <p:sp>
            <p:nvSpPr>
              <p:cNvPr id="15" name="Text 8"/>
              <p:cNvSpPr>
                <a:spLocks noRot="1" noChangeAspect="1" noMove="1" noResize="1" noEditPoints="1" noAdjustHandles="1" noChangeArrowheads="1" noChangeShapeType="1" noTextEdit="1"/>
              </p:cNvSpPr>
              <p:nvPr/>
            </p:nvSpPr>
            <p:spPr>
              <a:xfrm>
                <a:off x="1764149" y="6359604"/>
                <a:ext cx="12248793" cy="282297"/>
              </a:xfrm>
              <a:prstGeom prst="rect">
                <a:avLst/>
              </a:prstGeom>
              <a:blipFill rotWithShape="0">
                <a:blip r:embed="rId11"/>
                <a:stretch>
                  <a:fillRect l="-1144" t="-25532" b="-48936"/>
                </a:stretch>
              </a:blipFill>
              <a:ln/>
            </p:spPr>
            <p:txBody>
              <a:bodyPr/>
              <a:lstStyle/>
              <a:p>
                <a:r>
                  <a:rPr lang="en-US">
                    <a:noFill/>
                  </a:rPr>
                  <a:t> </a:t>
                </a:r>
              </a:p>
            </p:txBody>
          </p:sp>
        </mc:Fallback>
      </mc:AlternateContent>
      <p:sp>
        <p:nvSpPr>
          <p:cNvPr id="16" name="Rectangle 15"/>
          <p:cNvSpPr/>
          <p:nvPr/>
        </p:nvSpPr>
        <p:spPr>
          <a:xfrm>
            <a:off x="12801600" y="6796628"/>
            <a:ext cx="1745673" cy="467591"/>
          </a:xfrm>
          <a:prstGeom prst="rect">
            <a:avLst/>
          </a:prstGeom>
          <a:solidFill>
            <a:srgbClr val="F8F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7" name="Rectangle 16"/>
              <p:cNvSpPr/>
              <p:nvPr/>
            </p:nvSpPr>
            <p:spPr>
              <a:xfrm>
                <a:off x="7215892" y="7192357"/>
                <a:ext cx="1345305" cy="72660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𝜆</m:t>
                      </m:r>
                      <m:r>
                        <a:rPr lang="en-US">
                          <a:latin typeface="Cambria Math" panose="02040503050406030204" pitchFamily="18" charset="0"/>
                        </a:rPr>
                        <m:t>≈ </m:t>
                      </m:r>
                      <m:f>
                        <m:fPr>
                          <m:ctrlPr>
                            <a:rPr lang="en-US" i="1">
                              <a:latin typeface="Cambria Math" panose="02040503050406030204" pitchFamily="18" charset="0"/>
                            </a:rPr>
                          </m:ctrlPr>
                        </m:fPr>
                        <m:num>
                          <m:sSubSup>
                            <m:sSubSupPr>
                              <m:ctrlPr>
                                <a:rPr lang="en-US" i="1">
                                  <a:latin typeface="Cambria Math" panose="02040503050406030204" pitchFamily="18" charset="0"/>
                                </a:rPr>
                              </m:ctrlPr>
                            </m:sSubSupPr>
                            <m:e>
                              <m:r>
                                <a:rPr lang="en-US" i="1">
                                  <a:latin typeface="Cambria Math" panose="02040503050406030204" pitchFamily="18" charset="0"/>
                                </a:rPr>
                                <m:t>𝑏</m:t>
                              </m:r>
                            </m:e>
                            <m:sub>
                              <m:r>
                                <a:rPr lang="en-US" i="1">
                                  <a:latin typeface="Cambria Math" panose="02040503050406030204" pitchFamily="18" charset="0"/>
                                </a:rPr>
                                <m:t>𝑘</m:t>
                              </m:r>
                            </m:sub>
                            <m:sup>
                              <m:r>
                                <a:rPr lang="en-US" i="1">
                                  <a:latin typeface="Cambria Math" panose="02040503050406030204" pitchFamily="18" charset="0"/>
                                </a:rPr>
                                <m:t>𝑇</m:t>
                              </m:r>
                            </m:sup>
                          </m:sSubSup>
                          <m:r>
                            <a:rPr lang="en-US" i="1">
                              <a:latin typeface="Cambria Math" panose="02040503050406030204" pitchFamily="18" charset="0"/>
                            </a:rPr>
                            <m:t>𝐴</m:t>
                          </m:r>
                          <m:sSub>
                            <m:sSubPr>
                              <m:ctrlPr>
                                <a:rPr lang="en-US" i="1">
                                  <a:latin typeface="Cambria Math" panose="02040503050406030204" pitchFamily="18" charset="0"/>
                                </a:rPr>
                              </m:ctrlPr>
                            </m:sSubPr>
                            <m:e>
                              <m:r>
                                <a:rPr lang="en-US" i="1">
                                  <a:latin typeface="Cambria Math" panose="02040503050406030204" pitchFamily="18" charset="0"/>
                                </a:rPr>
                                <m:t>𝑏</m:t>
                              </m:r>
                            </m:e>
                            <m:sub>
                              <m:r>
                                <a:rPr lang="en-US" i="1">
                                  <a:latin typeface="Cambria Math" panose="02040503050406030204" pitchFamily="18" charset="0"/>
                                </a:rPr>
                                <m:t>𝑘</m:t>
                              </m:r>
                            </m:sub>
                          </m:sSub>
                        </m:num>
                        <m:den>
                          <m:sSubSup>
                            <m:sSubSupPr>
                              <m:ctrlPr>
                                <a:rPr lang="en-US" i="1">
                                  <a:latin typeface="Cambria Math" panose="02040503050406030204" pitchFamily="18" charset="0"/>
                                </a:rPr>
                              </m:ctrlPr>
                            </m:sSubSupPr>
                            <m:e>
                              <m:r>
                                <a:rPr lang="en-US" i="1">
                                  <a:latin typeface="Cambria Math" panose="02040503050406030204" pitchFamily="18" charset="0"/>
                                </a:rPr>
                                <m:t>𝑏</m:t>
                              </m:r>
                            </m:e>
                            <m:sub>
                              <m:r>
                                <a:rPr lang="en-US" i="1">
                                  <a:latin typeface="Cambria Math" panose="02040503050406030204" pitchFamily="18" charset="0"/>
                                </a:rPr>
                                <m:t>𝑘</m:t>
                              </m:r>
                            </m:sub>
                            <m:sup>
                              <m:r>
                                <a:rPr lang="en-US" i="1">
                                  <a:latin typeface="Cambria Math" panose="02040503050406030204" pitchFamily="18" charset="0"/>
                                </a:rPr>
                                <m:t>𝑇</m:t>
                              </m:r>
                            </m:sup>
                          </m:sSubSup>
                          <m:sSub>
                            <m:sSubPr>
                              <m:ctrlPr>
                                <a:rPr lang="en-US" i="1">
                                  <a:latin typeface="Cambria Math" panose="02040503050406030204" pitchFamily="18" charset="0"/>
                                </a:rPr>
                              </m:ctrlPr>
                            </m:sSubPr>
                            <m:e>
                              <m:r>
                                <a:rPr lang="en-US" i="1">
                                  <a:latin typeface="Cambria Math" panose="02040503050406030204" pitchFamily="18" charset="0"/>
                                </a:rPr>
                                <m:t>𝑏</m:t>
                              </m:r>
                            </m:e>
                            <m:sub>
                              <m:r>
                                <a:rPr lang="en-US" i="1">
                                  <a:latin typeface="Cambria Math" panose="02040503050406030204" pitchFamily="18" charset="0"/>
                                </a:rPr>
                                <m:t>𝑘</m:t>
                              </m:r>
                            </m:sub>
                          </m:sSub>
                        </m:den>
                      </m:f>
                    </m:oMath>
                  </m:oMathPara>
                </a14:m>
                <a:endParaRPr lang="en-US"/>
              </a:p>
            </p:txBody>
          </p:sp>
        </mc:Choice>
        <mc:Fallback xmlns="">
          <p:sp>
            <p:nvSpPr>
              <p:cNvPr id="17" name="Rectangle 16"/>
              <p:cNvSpPr>
                <a:spLocks noRot="1" noChangeAspect="1" noMove="1" noResize="1" noEditPoints="1" noAdjustHandles="1" noChangeArrowheads="1" noChangeShapeType="1" noTextEdit="1"/>
              </p:cNvSpPr>
              <p:nvPr/>
            </p:nvSpPr>
            <p:spPr>
              <a:xfrm>
                <a:off x="7215892" y="7192357"/>
                <a:ext cx="1345305" cy="726609"/>
              </a:xfrm>
              <a:prstGeom prst="rect">
                <a:avLst/>
              </a:prstGeom>
              <a:blipFill rotWithShape="0">
                <a:blip r:embed="rId12"/>
                <a:stretch>
                  <a:fillRect/>
                </a:stretch>
              </a:blipFill>
            </p:spPr>
            <p:txBody>
              <a:bodyPr/>
              <a:lstStyle/>
              <a:p>
                <a:r>
                  <a:rPr lang="en-US">
                    <a:noFill/>
                  </a:rPr>
                  <a:t> </a:t>
                </a:r>
              </a:p>
            </p:txBody>
          </p:sp>
        </mc:Fallback>
      </mc:AlternateContent>
      <p:pic>
        <p:nvPicPr>
          <p:cNvPr id="18" name="Image 4" descr="preencoded.png"/>
          <p:cNvPicPr>
            <a:picLocks noChangeAspect="1"/>
          </p:cNvPicPr>
          <p:nvPr/>
        </p:nvPicPr>
        <p:blipFill>
          <a:blip r:embed="rId10"/>
          <a:stretch>
            <a:fillRect/>
          </a:stretch>
        </p:blipFill>
        <p:spPr>
          <a:xfrm>
            <a:off x="617458" y="6860381"/>
            <a:ext cx="882134" cy="1058585"/>
          </a:xfrm>
          <a:prstGeom prst="rect">
            <a:avLst/>
          </a:prstGeom>
        </p:spPr>
      </p:pic>
      <p:sp>
        <p:nvSpPr>
          <p:cNvPr id="19" name="Rectangle 18"/>
          <p:cNvSpPr/>
          <p:nvPr/>
        </p:nvSpPr>
        <p:spPr>
          <a:xfrm>
            <a:off x="844036" y="7202311"/>
            <a:ext cx="428978" cy="395795"/>
          </a:xfrm>
          <a:prstGeom prst="rect">
            <a:avLst/>
          </a:prstGeom>
          <a:solidFill>
            <a:srgbClr val="D2D9F9"/>
          </a:solidFill>
          <a:ln>
            <a:solidFill>
              <a:srgbClr val="D2D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r-Latn-ME" sz="2100" smtClean="0">
                <a:solidFill>
                  <a:schemeClr val="tx1">
                    <a:lumMod val="50000"/>
                    <a:lumOff val="50000"/>
                  </a:schemeClr>
                </a:solidFill>
              </a:rPr>
              <a:t>5</a:t>
            </a:r>
            <a:endParaRPr lang="en-US" sz="2100">
              <a:solidFill>
                <a:schemeClr val="tx1">
                  <a:lumMod val="50000"/>
                  <a:lumOff val="50000"/>
                </a:schemeClr>
              </a:solidFill>
            </a:endParaRPr>
          </a:p>
        </p:txBody>
      </p:sp>
      <p:sp>
        <p:nvSpPr>
          <p:cNvPr id="20" name="TextBox 19"/>
          <p:cNvSpPr txBox="1"/>
          <p:nvPr/>
        </p:nvSpPr>
        <p:spPr>
          <a:xfrm>
            <a:off x="1717302" y="6824118"/>
            <a:ext cx="3712876" cy="353943"/>
          </a:xfrm>
          <a:prstGeom prst="rect">
            <a:avLst/>
          </a:prstGeom>
          <a:noFill/>
        </p:spPr>
        <p:txBody>
          <a:bodyPr wrap="none" rtlCol="0">
            <a:spAutoFit/>
          </a:bodyPr>
          <a:lstStyle/>
          <a:p>
            <a:r>
              <a:rPr lang="sr-Latn-ME" sz="1700">
                <a:solidFill>
                  <a:srgbClr val="404155"/>
                </a:solidFill>
                <a:latin typeface="Corben" pitchFamily="34" charset="0"/>
                <a:ea typeface="Corben" pitchFamily="34" charset="-122"/>
                <a:cs typeface="Corben" pitchFamily="34" charset="-120"/>
              </a:rPr>
              <a:t>Dominantna svojstvena vrijednost</a:t>
            </a:r>
            <a:endParaRPr lang="en-US" sz="1700">
              <a:solidFill>
                <a:srgbClr val="404155"/>
              </a:solidFill>
              <a:latin typeface="Corben" pitchFamily="34" charset="0"/>
              <a:ea typeface="Corben" pitchFamily="34" charset="-122"/>
              <a:cs typeface="Corben" pitchFamily="34" charset="-120"/>
            </a:endParaRPr>
          </a:p>
        </p:txBody>
      </p:sp>
      <p:sp>
        <p:nvSpPr>
          <p:cNvPr id="21" name="TextBox 20"/>
          <p:cNvSpPr txBox="1"/>
          <p:nvPr/>
        </p:nvSpPr>
        <p:spPr>
          <a:xfrm>
            <a:off x="1717302" y="7400208"/>
            <a:ext cx="5482591" cy="369332"/>
          </a:xfrm>
          <a:prstGeom prst="rect">
            <a:avLst/>
          </a:prstGeom>
          <a:noFill/>
        </p:spPr>
        <p:txBody>
          <a:bodyPr wrap="none" rtlCol="0">
            <a:spAutoFit/>
          </a:bodyPr>
          <a:lstStyle/>
          <a:p>
            <a:r>
              <a:rPr lang="sr-Latn-ME">
                <a:solidFill>
                  <a:srgbClr val="404155"/>
                </a:solidFill>
                <a:latin typeface="Nobile" pitchFamily="34" charset="0"/>
                <a:ea typeface="Nobile" pitchFamily="34" charset="-122"/>
                <a:cs typeface="Nobile" pitchFamily="34" charset="-120"/>
              </a:rPr>
              <a:t>Aproksimacija pomoću Rayleigh-evog </a:t>
            </a:r>
            <a:r>
              <a:rPr lang="sr-Latn-ME" smtClean="0">
                <a:solidFill>
                  <a:srgbClr val="404155"/>
                </a:solidFill>
                <a:latin typeface="Nobile" pitchFamily="34" charset="0"/>
                <a:ea typeface="Nobile" pitchFamily="34" charset="-122"/>
                <a:cs typeface="Nobile" pitchFamily="34" charset="-120"/>
              </a:rPr>
              <a:t>količnika</a:t>
            </a:r>
            <a:r>
              <a:rPr lang="sr-Latn-ME" smtClean="0">
                <a:solidFill>
                  <a:srgbClr val="404155"/>
                </a:solidFill>
                <a:latin typeface="Nobile" pitchFamily="34" charset="0"/>
                <a:ea typeface="Nobile" pitchFamily="34" charset="-122"/>
                <a:cs typeface="Nobile" pitchFamily="34" charset="-120"/>
              </a:rPr>
              <a:t>:</a:t>
            </a:r>
            <a:endParaRPr lang="en-US">
              <a:solidFill>
                <a:srgbClr val="404155"/>
              </a:solidFill>
              <a:latin typeface="Nobile" pitchFamily="34" charset="0"/>
              <a:ea typeface="Nobile" pitchFamily="34" charset="-122"/>
              <a:cs typeface="Nobile" pitchFamily="34" charset="-120"/>
            </a:endParaRPr>
          </a:p>
        </p:txBody>
      </p:sp>
      <p:sp>
        <p:nvSpPr>
          <p:cNvPr id="22" name="Rectangle 21"/>
          <p:cNvSpPr/>
          <p:nvPr/>
        </p:nvSpPr>
        <p:spPr>
          <a:xfrm>
            <a:off x="12801600" y="7678882"/>
            <a:ext cx="1745673" cy="467591"/>
          </a:xfrm>
          <a:prstGeom prst="rect">
            <a:avLst/>
          </a:prstGeom>
          <a:solidFill>
            <a:srgbClr val="F8F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801600" y="7678882"/>
            <a:ext cx="1745673" cy="467591"/>
          </a:xfrm>
          <a:prstGeom prst="rect">
            <a:avLst/>
          </a:prstGeom>
          <a:solidFill>
            <a:srgbClr val="F8F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2172554" y="632178"/>
            <a:ext cx="10791737" cy="592470"/>
          </a:xfrm>
          <a:prstGeom prst="rect">
            <a:avLst/>
          </a:prstGeom>
          <a:noFill/>
        </p:spPr>
        <p:txBody>
          <a:bodyPr wrap="none" rtlCol="0">
            <a:spAutoFit/>
          </a:bodyPr>
          <a:lstStyle/>
          <a:p>
            <a:r>
              <a:rPr lang="en-US" sz="3250">
                <a:solidFill>
                  <a:srgbClr val="1B1B27"/>
                </a:solidFill>
                <a:latin typeface="Corben" pitchFamily="34" charset="0"/>
                <a:ea typeface="Corben" pitchFamily="34" charset="-122"/>
                <a:cs typeface="Corben" pitchFamily="34" charset="-120"/>
              </a:rPr>
              <a:t>Vizualizacija algoritma stepene iteracije na 2x2 matrici</a:t>
            </a:r>
          </a:p>
        </p:txBody>
      </p:sp>
      <p:sp>
        <p:nvSpPr>
          <p:cNvPr id="5" name="Rectangle 4"/>
          <p:cNvSpPr/>
          <p:nvPr/>
        </p:nvSpPr>
        <p:spPr>
          <a:xfrm>
            <a:off x="682199" y="2509925"/>
            <a:ext cx="4330067" cy="1977464"/>
          </a:xfrm>
          <a:prstGeom prst="rect">
            <a:avLst/>
          </a:prstGeom>
        </p:spPr>
        <p:txBody>
          <a:bodyPr wrap="square">
            <a:spAutoFit/>
          </a:bodyPr>
          <a:lstStyle/>
          <a:p>
            <a:r>
              <a:rPr lang="en-US" sz="1750">
                <a:solidFill>
                  <a:srgbClr val="404155"/>
                </a:solidFill>
                <a:latin typeface="Nobile" pitchFamily="34" charset="0"/>
                <a:ea typeface="Nobile" pitchFamily="34" charset="-122"/>
                <a:cs typeface="Nobile" pitchFamily="34" charset="-120"/>
              </a:rPr>
              <a:t>Lijevi grafikon prikazuje matricu sa dva svojstvena vektora, i kako se aproksimacija </a:t>
            </a:r>
            <a:r>
              <a:rPr lang="en-US" sz="1750" smtClean="0">
                <a:solidFill>
                  <a:srgbClr val="404155"/>
                </a:solidFill>
                <a:latin typeface="Nobile" pitchFamily="34" charset="0"/>
                <a:ea typeface="Nobile" pitchFamily="34" charset="-122"/>
                <a:cs typeface="Nobile" pitchFamily="34" charset="-120"/>
              </a:rPr>
              <a:t>vektora </a:t>
            </a:r>
            <a:r>
              <a:rPr lang="en-US" sz="1750">
                <a:solidFill>
                  <a:srgbClr val="404155"/>
                </a:solidFill>
                <a:latin typeface="Nobile" pitchFamily="34" charset="0"/>
                <a:ea typeface="Nobile" pitchFamily="34" charset="-122"/>
                <a:cs typeface="Nobile" pitchFamily="34" charset="-120"/>
              </a:rPr>
              <a:t>u toku iteracija postepeno približava pravcu dominantnog svojstvenog </a:t>
            </a:r>
            <a:r>
              <a:rPr lang="en-US" sz="1750" smtClean="0">
                <a:solidFill>
                  <a:srgbClr val="404155"/>
                </a:solidFill>
                <a:latin typeface="Nobile" pitchFamily="34" charset="0"/>
                <a:ea typeface="Nobile" pitchFamily="34" charset="-122"/>
                <a:cs typeface="Nobile" pitchFamily="34" charset="-120"/>
              </a:rPr>
              <a:t>vektora, </a:t>
            </a:r>
            <a:r>
              <a:rPr lang="en-US" sz="1750">
                <a:solidFill>
                  <a:srgbClr val="404155"/>
                </a:solidFill>
                <a:latin typeface="Nobile" pitchFamily="34" charset="0"/>
                <a:ea typeface="Nobile" pitchFamily="34" charset="-122"/>
                <a:cs typeface="Nobile" pitchFamily="34" charset="-120"/>
              </a:rPr>
              <a:t>dok je najmanji svojstveni vektor prikazan narandžasto radi poređenja. </a:t>
            </a:r>
          </a:p>
        </p:txBody>
      </p:sp>
      <p:pic>
        <p:nvPicPr>
          <p:cNvPr id="7" name="2025-04-01 00-13-50(1) (online-video-cutter.co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3485" b="4368"/>
          <a:stretch/>
        </p:blipFill>
        <p:spPr>
          <a:xfrm>
            <a:off x="5968153" y="1562074"/>
            <a:ext cx="7420469" cy="5475673"/>
          </a:xfrm>
          <a:prstGeom prst="rect">
            <a:avLst/>
          </a:prstGeom>
        </p:spPr>
      </p:pic>
      <p:sp>
        <p:nvSpPr>
          <p:cNvPr id="6" name="Rectangle 5"/>
          <p:cNvSpPr/>
          <p:nvPr/>
        </p:nvSpPr>
        <p:spPr>
          <a:xfrm>
            <a:off x="5968153" y="6899247"/>
            <a:ext cx="8257962" cy="276999"/>
          </a:xfrm>
          <a:prstGeom prst="rect">
            <a:avLst/>
          </a:prstGeom>
        </p:spPr>
        <p:txBody>
          <a:bodyPr wrap="square">
            <a:spAutoFit/>
          </a:bodyPr>
          <a:lstStyle/>
          <a:p>
            <a:r>
              <a:rPr lang="en-US" sz="1200">
                <a:solidFill>
                  <a:srgbClr val="404155"/>
                </a:solidFill>
                <a:latin typeface="Nobile" pitchFamily="34" charset="0"/>
                <a:ea typeface="Nobile" pitchFamily="34" charset="-122"/>
                <a:cs typeface="Nobile" pitchFamily="34" charset="-120"/>
              </a:rPr>
              <a:t>By Alexmath1994 - Own work, CC BY-SA </a:t>
            </a:r>
            <a:r>
              <a:rPr lang="en-US" sz="1200" smtClean="0">
                <a:solidFill>
                  <a:srgbClr val="404155"/>
                </a:solidFill>
                <a:latin typeface="Nobile" pitchFamily="34" charset="0"/>
                <a:ea typeface="Nobile" pitchFamily="34" charset="-122"/>
                <a:cs typeface="Nobile" pitchFamily="34" charset="-120"/>
              </a:rPr>
              <a:t>4.0,</a:t>
            </a:r>
            <a:r>
              <a:rPr lang="sr-Latn-ME" sz="1200" smtClean="0">
                <a:solidFill>
                  <a:srgbClr val="404155"/>
                </a:solidFill>
                <a:latin typeface="Nobile" pitchFamily="34" charset="0"/>
                <a:ea typeface="Nobile" pitchFamily="34" charset="-122"/>
                <a:cs typeface="Nobile" pitchFamily="34" charset="-120"/>
              </a:rPr>
              <a:t> </a:t>
            </a:r>
            <a:r>
              <a:rPr lang="en-US" sz="1200" smtClean="0">
                <a:solidFill>
                  <a:srgbClr val="404155"/>
                </a:solidFill>
                <a:latin typeface="Nobile" pitchFamily="34" charset="0"/>
                <a:ea typeface="Nobile" pitchFamily="34" charset="-122"/>
                <a:cs typeface="Nobile" pitchFamily="34" charset="-120"/>
              </a:rPr>
              <a:t>https</a:t>
            </a:r>
            <a:r>
              <a:rPr lang="en-US" sz="1200">
                <a:solidFill>
                  <a:srgbClr val="404155"/>
                </a:solidFill>
                <a:latin typeface="Nobile" pitchFamily="34" charset="0"/>
                <a:ea typeface="Nobile" pitchFamily="34" charset="-122"/>
                <a:cs typeface="Nobile" pitchFamily="34" charset="-120"/>
              </a:rPr>
              <a:t>://commons.wikimedia.org/w/index.php?curid=86711489</a:t>
            </a:r>
          </a:p>
        </p:txBody>
      </p:sp>
    </p:spTree>
    <p:extLst>
      <p:ext uri="{BB962C8B-B14F-4D97-AF65-F5344CB8AC3E}">
        <p14:creationId xmlns:p14="http://schemas.microsoft.com/office/powerpoint/2010/main" val="193513049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1862"/>
          </a:xfrm>
          <a:prstGeom prst="rect">
            <a:avLst/>
          </a:prstGeom>
        </p:spPr>
      </p:pic>
      <p:sp>
        <p:nvSpPr>
          <p:cNvPr id="3" name="Text 0"/>
          <p:cNvSpPr/>
          <p:nvPr/>
        </p:nvSpPr>
        <p:spPr>
          <a:xfrm>
            <a:off x="727829" y="571857"/>
            <a:ext cx="7688342" cy="1299686"/>
          </a:xfrm>
          <a:prstGeom prst="rect">
            <a:avLst/>
          </a:prstGeom>
          <a:noFill/>
          <a:ln/>
        </p:spPr>
        <p:txBody>
          <a:bodyPr wrap="square" lIns="0" tIns="0" rIns="0" bIns="0" rtlCol="0" anchor="t"/>
          <a:lstStyle/>
          <a:p>
            <a:pPr marL="0" indent="0" algn="l">
              <a:lnSpc>
                <a:spcPts val="5100"/>
              </a:lnSpc>
              <a:buNone/>
            </a:pPr>
            <a:r>
              <a:rPr lang="en-US" sz="4050">
                <a:solidFill>
                  <a:srgbClr val="1B1B27"/>
                </a:solidFill>
                <a:latin typeface="Corben" pitchFamily="34" charset="0"/>
                <a:ea typeface="Corben" pitchFamily="34" charset="-122"/>
                <a:cs typeface="Corben" pitchFamily="34" charset="-120"/>
              </a:rPr>
              <a:t>Primjena </a:t>
            </a:r>
            <a:r>
              <a:rPr lang="sr-Latn-ME" sz="4050">
                <a:solidFill>
                  <a:srgbClr val="1B1B27"/>
                </a:solidFill>
                <a:latin typeface="Corben" pitchFamily="34" charset="0"/>
                <a:ea typeface="Corben" pitchFamily="34" charset="-122"/>
                <a:cs typeface="Corben" pitchFamily="34" charset="-120"/>
              </a:rPr>
              <a:t>a</a:t>
            </a:r>
            <a:r>
              <a:rPr lang="en-US" sz="4050" smtClean="0">
                <a:solidFill>
                  <a:srgbClr val="1B1B27"/>
                </a:solidFill>
                <a:latin typeface="Corben" pitchFamily="34" charset="0"/>
                <a:ea typeface="Corben" pitchFamily="34" charset="-122"/>
                <a:cs typeface="Corben" pitchFamily="34" charset="-120"/>
              </a:rPr>
              <a:t>lgoritma </a:t>
            </a:r>
            <a:r>
              <a:rPr lang="sr-Latn-ME" sz="4050" smtClean="0">
                <a:solidFill>
                  <a:srgbClr val="1B1B27"/>
                </a:solidFill>
                <a:latin typeface="Corben" pitchFamily="34" charset="0"/>
                <a:ea typeface="Corben" pitchFamily="34" charset="-122"/>
                <a:cs typeface="Corben" pitchFamily="34" charset="-120"/>
              </a:rPr>
              <a:t>s</a:t>
            </a:r>
            <a:r>
              <a:rPr lang="en-US" sz="4050" smtClean="0">
                <a:solidFill>
                  <a:srgbClr val="1B1B27"/>
                </a:solidFill>
                <a:latin typeface="Corben" pitchFamily="34" charset="0"/>
                <a:ea typeface="Corben" pitchFamily="34" charset="-122"/>
                <a:cs typeface="Corben" pitchFamily="34" charset="-120"/>
              </a:rPr>
              <a:t>tepen</a:t>
            </a:r>
            <a:r>
              <a:rPr lang="sr-Latn-ME" sz="4050" smtClean="0">
                <a:solidFill>
                  <a:srgbClr val="1B1B27"/>
                </a:solidFill>
                <a:latin typeface="Corben" pitchFamily="34" charset="0"/>
                <a:ea typeface="Corben" pitchFamily="34" charset="-122"/>
                <a:cs typeface="Corben" pitchFamily="34" charset="-120"/>
              </a:rPr>
              <a:t>e</a:t>
            </a:r>
            <a:r>
              <a:rPr lang="en-US" sz="4050" smtClean="0">
                <a:solidFill>
                  <a:srgbClr val="1B1B27"/>
                </a:solidFill>
                <a:latin typeface="Corben" pitchFamily="34" charset="0"/>
                <a:ea typeface="Corben" pitchFamily="34" charset="-122"/>
                <a:cs typeface="Corben" pitchFamily="34" charset="-120"/>
              </a:rPr>
              <a:t> </a:t>
            </a:r>
            <a:r>
              <a:rPr lang="sr-Latn-ME" sz="4050">
                <a:solidFill>
                  <a:srgbClr val="1B1B27"/>
                </a:solidFill>
                <a:latin typeface="Corben" pitchFamily="34" charset="0"/>
                <a:ea typeface="Corben" pitchFamily="34" charset="-122"/>
                <a:cs typeface="Corben" pitchFamily="34" charset="-120"/>
              </a:rPr>
              <a:t>i</a:t>
            </a:r>
            <a:r>
              <a:rPr lang="en-US" sz="4050" smtClean="0">
                <a:solidFill>
                  <a:srgbClr val="1B1B27"/>
                </a:solidFill>
                <a:latin typeface="Corben" pitchFamily="34" charset="0"/>
                <a:ea typeface="Corben" pitchFamily="34" charset="-122"/>
                <a:cs typeface="Corben" pitchFamily="34" charset="-120"/>
              </a:rPr>
              <a:t>teracij</a:t>
            </a:r>
            <a:r>
              <a:rPr lang="sr-Latn-ME" sz="4050" smtClean="0">
                <a:solidFill>
                  <a:srgbClr val="1B1B27"/>
                </a:solidFill>
                <a:latin typeface="Corben" pitchFamily="34" charset="0"/>
                <a:ea typeface="Corben" pitchFamily="34" charset="-122"/>
                <a:cs typeface="Corben" pitchFamily="34" charset="-120"/>
              </a:rPr>
              <a:t>e</a:t>
            </a:r>
            <a:endParaRPr lang="en-US" sz="4050" dirty="0"/>
          </a:p>
        </p:txBody>
      </p:sp>
      <p:sp>
        <p:nvSpPr>
          <p:cNvPr id="4" name="Shape 1"/>
          <p:cNvSpPr/>
          <p:nvPr/>
        </p:nvSpPr>
        <p:spPr>
          <a:xfrm>
            <a:off x="727829" y="2183368"/>
            <a:ext cx="7688342" cy="1213247"/>
          </a:xfrm>
          <a:prstGeom prst="roundRect">
            <a:avLst>
              <a:gd name="adj" fmla="val 7199"/>
            </a:avLst>
          </a:prstGeom>
          <a:solidFill>
            <a:srgbClr val="D2D9F9"/>
          </a:solidFill>
          <a:ln w="7620">
            <a:solidFill>
              <a:srgbClr val="B8BFDF"/>
            </a:solidFill>
            <a:prstDash val="solid"/>
          </a:ln>
        </p:spPr>
      </p:sp>
      <p:sp>
        <p:nvSpPr>
          <p:cNvPr id="5" name="Text 2"/>
          <p:cNvSpPr/>
          <p:nvPr/>
        </p:nvSpPr>
        <p:spPr>
          <a:xfrm>
            <a:off x="943332" y="2398871"/>
            <a:ext cx="2599372" cy="324802"/>
          </a:xfrm>
          <a:prstGeom prst="rect">
            <a:avLst/>
          </a:prstGeom>
          <a:noFill/>
          <a:ln/>
        </p:spPr>
        <p:txBody>
          <a:bodyPr wrap="none" lIns="0" tIns="0" rIns="0" bIns="0" rtlCol="0" anchor="t"/>
          <a:lstStyle/>
          <a:p>
            <a:pPr marL="0" indent="0" algn="l">
              <a:lnSpc>
                <a:spcPts val="2550"/>
              </a:lnSpc>
              <a:buNone/>
            </a:pPr>
            <a:r>
              <a:rPr lang="en-US" sz="2000" dirty="0">
                <a:solidFill>
                  <a:srgbClr val="404155"/>
                </a:solidFill>
                <a:latin typeface="Corben" pitchFamily="34" charset="0"/>
                <a:ea typeface="Corben" pitchFamily="34" charset="-122"/>
                <a:cs typeface="Corben" pitchFamily="34" charset="-120"/>
              </a:rPr>
              <a:t>PageRank (Google)</a:t>
            </a:r>
            <a:endParaRPr lang="en-US" sz="2000" dirty="0"/>
          </a:p>
        </p:txBody>
      </p:sp>
      <p:sp>
        <p:nvSpPr>
          <p:cNvPr id="6" name="Text 3"/>
          <p:cNvSpPr/>
          <p:nvPr/>
        </p:nvSpPr>
        <p:spPr>
          <a:xfrm>
            <a:off x="943332" y="2848332"/>
            <a:ext cx="7257336" cy="332780"/>
          </a:xfrm>
          <a:prstGeom prst="rect">
            <a:avLst/>
          </a:prstGeom>
          <a:noFill/>
          <a:ln/>
        </p:spPr>
        <p:txBody>
          <a:bodyPr wrap="none" lIns="0" tIns="0" rIns="0" bIns="0" rtlCol="0" anchor="t"/>
          <a:lstStyle/>
          <a:p>
            <a:pPr marL="0" indent="0" algn="l">
              <a:lnSpc>
                <a:spcPts val="2600"/>
              </a:lnSpc>
              <a:buNone/>
            </a:pPr>
            <a:r>
              <a:rPr lang="en-US" sz="1600" dirty="0">
                <a:solidFill>
                  <a:srgbClr val="404155"/>
                </a:solidFill>
                <a:latin typeface="Nobile" pitchFamily="34" charset="0"/>
                <a:ea typeface="Nobile" pitchFamily="34" charset="-122"/>
                <a:cs typeface="Nobile" pitchFamily="34" charset="-120"/>
              </a:rPr>
              <a:t>Rangiranje web stranica</a:t>
            </a:r>
            <a:endParaRPr lang="en-US" sz="1600" dirty="0"/>
          </a:p>
        </p:txBody>
      </p:sp>
      <p:sp>
        <p:nvSpPr>
          <p:cNvPr id="7" name="Shape 4"/>
          <p:cNvSpPr/>
          <p:nvPr/>
        </p:nvSpPr>
        <p:spPr>
          <a:xfrm>
            <a:off x="727829" y="3604498"/>
            <a:ext cx="7688342" cy="1213247"/>
          </a:xfrm>
          <a:prstGeom prst="roundRect">
            <a:avLst>
              <a:gd name="adj" fmla="val 7199"/>
            </a:avLst>
          </a:prstGeom>
          <a:solidFill>
            <a:srgbClr val="D2D9F9"/>
          </a:solidFill>
          <a:ln w="7620">
            <a:solidFill>
              <a:srgbClr val="B8BFDF"/>
            </a:solidFill>
            <a:prstDash val="solid"/>
          </a:ln>
        </p:spPr>
      </p:sp>
      <p:sp>
        <p:nvSpPr>
          <p:cNvPr id="8" name="Text 5"/>
          <p:cNvSpPr/>
          <p:nvPr/>
        </p:nvSpPr>
        <p:spPr>
          <a:xfrm>
            <a:off x="943332" y="3820001"/>
            <a:ext cx="2599372" cy="324802"/>
          </a:xfrm>
          <a:prstGeom prst="rect">
            <a:avLst/>
          </a:prstGeom>
          <a:noFill/>
          <a:ln/>
        </p:spPr>
        <p:txBody>
          <a:bodyPr wrap="none" lIns="0" tIns="0" rIns="0" bIns="0" rtlCol="0" anchor="t"/>
          <a:lstStyle/>
          <a:p>
            <a:pPr marL="0" indent="0" algn="l">
              <a:lnSpc>
                <a:spcPts val="2550"/>
              </a:lnSpc>
              <a:buNone/>
            </a:pPr>
            <a:r>
              <a:rPr lang="en-US" sz="2000" dirty="0">
                <a:solidFill>
                  <a:srgbClr val="404155"/>
                </a:solidFill>
                <a:latin typeface="Corben" pitchFamily="34" charset="0"/>
                <a:ea typeface="Corben" pitchFamily="34" charset="-122"/>
                <a:cs typeface="Corben" pitchFamily="34" charset="-120"/>
              </a:rPr>
              <a:t>Analiza stabilnosti</a:t>
            </a:r>
            <a:endParaRPr lang="en-US" sz="2000" dirty="0"/>
          </a:p>
        </p:txBody>
      </p:sp>
      <p:sp>
        <p:nvSpPr>
          <p:cNvPr id="9" name="Text 6"/>
          <p:cNvSpPr/>
          <p:nvPr/>
        </p:nvSpPr>
        <p:spPr>
          <a:xfrm>
            <a:off x="943332" y="4269462"/>
            <a:ext cx="7257336" cy="332780"/>
          </a:xfrm>
          <a:prstGeom prst="rect">
            <a:avLst/>
          </a:prstGeom>
          <a:noFill/>
          <a:ln/>
        </p:spPr>
        <p:txBody>
          <a:bodyPr wrap="none" lIns="0" tIns="0" rIns="0" bIns="0" rtlCol="0" anchor="t"/>
          <a:lstStyle/>
          <a:p>
            <a:pPr marL="0" indent="0" algn="l">
              <a:lnSpc>
                <a:spcPts val="2600"/>
              </a:lnSpc>
              <a:buNone/>
            </a:pPr>
            <a:r>
              <a:rPr lang="en-US" sz="1600" dirty="0">
                <a:solidFill>
                  <a:srgbClr val="404155"/>
                </a:solidFill>
                <a:latin typeface="Nobile" pitchFamily="34" charset="0"/>
                <a:ea typeface="Nobile" pitchFamily="34" charset="-122"/>
                <a:cs typeface="Nobile" pitchFamily="34" charset="-120"/>
              </a:rPr>
              <a:t>Inženjerski sistemi</a:t>
            </a:r>
            <a:endParaRPr lang="en-US" sz="1600" dirty="0"/>
          </a:p>
        </p:txBody>
      </p:sp>
      <p:sp>
        <p:nvSpPr>
          <p:cNvPr id="10" name="Shape 7"/>
          <p:cNvSpPr/>
          <p:nvPr/>
        </p:nvSpPr>
        <p:spPr>
          <a:xfrm>
            <a:off x="727829" y="5025628"/>
            <a:ext cx="7688342" cy="1213247"/>
          </a:xfrm>
          <a:prstGeom prst="roundRect">
            <a:avLst>
              <a:gd name="adj" fmla="val 7199"/>
            </a:avLst>
          </a:prstGeom>
          <a:solidFill>
            <a:srgbClr val="D2D9F9"/>
          </a:solidFill>
          <a:ln w="7620">
            <a:solidFill>
              <a:srgbClr val="B8BFDF"/>
            </a:solidFill>
            <a:prstDash val="solid"/>
          </a:ln>
        </p:spPr>
      </p:sp>
      <p:sp>
        <p:nvSpPr>
          <p:cNvPr id="11" name="Text 8"/>
          <p:cNvSpPr/>
          <p:nvPr/>
        </p:nvSpPr>
        <p:spPr>
          <a:xfrm>
            <a:off x="943332" y="5241131"/>
            <a:ext cx="2599372" cy="324802"/>
          </a:xfrm>
          <a:prstGeom prst="rect">
            <a:avLst/>
          </a:prstGeom>
          <a:noFill/>
          <a:ln/>
        </p:spPr>
        <p:txBody>
          <a:bodyPr wrap="none" lIns="0" tIns="0" rIns="0" bIns="0" rtlCol="0" anchor="t"/>
          <a:lstStyle/>
          <a:p>
            <a:pPr marL="0" indent="0" algn="l">
              <a:lnSpc>
                <a:spcPts val="2550"/>
              </a:lnSpc>
              <a:buNone/>
            </a:pPr>
            <a:r>
              <a:rPr lang="en-US" sz="2000" dirty="0">
                <a:solidFill>
                  <a:srgbClr val="404155"/>
                </a:solidFill>
                <a:latin typeface="Corben" pitchFamily="34" charset="0"/>
                <a:ea typeface="Corben" pitchFamily="34" charset="-122"/>
                <a:cs typeface="Corben" pitchFamily="34" charset="-120"/>
              </a:rPr>
              <a:t>PCA</a:t>
            </a:r>
            <a:endParaRPr lang="en-US" sz="2000" dirty="0"/>
          </a:p>
        </p:txBody>
      </p:sp>
      <p:sp>
        <p:nvSpPr>
          <p:cNvPr id="12" name="Text 9"/>
          <p:cNvSpPr/>
          <p:nvPr/>
        </p:nvSpPr>
        <p:spPr>
          <a:xfrm>
            <a:off x="943332" y="5690592"/>
            <a:ext cx="7257336" cy="332780"/>
          </a:xfrm>
          <a:prstGeom prst="rect">
            <a:avLst/>
          </a:prstGeom>
          <a:noFill/>
          <a:ln/>
        </p:spPr>
        <p:txBody>
          <a:bodyPr wrap="none" lIns="0" tIns="0" rIns="0" bIns="0" rtlCol="0" anchor="t"/>
          <a:lstStyle/>
          <a:p>
            <a:pPr marL="0" indent="0" algn="l">
              <a:lnSpc>
                <a:spcPts val="2600"/>
              </a:lnSpc>
              <a:buNone/>
            </a:pPr>
            <a:r>
              <a:rPr lang="en-US" sz="1600" dirty="0">
                <a:solidFill>
                  <a:srgbClr val="404155"/>
                </a:solidFill>
                <a:latin typeface="Nobile" pitchFamily="34" charset="0"/>
                <a:ea typeface="Nobile" pitchFamily="34" charset="-122"/>
                <a:cs typeface="Nobile" pitchFamily="34" charset="-120"/>
              </a:rPr>
              <a:t>Pronalaženje glavnih komponenti u velikim skupovima podataka</a:t>
            </a:r>
            <a:endParaRPr lang="en-US" sz="1600" dirty="0"/>
          </a:p>
        </p:txBody>
      </p:sp>
      <p:sp>
        <p:nvSpPr>
          <p:cNvPr id="13" name="Shape 10"/>
          <p:cNvSpPr/>
          <p:nvPr/>
        </p:nvSpPr>
        <p:spPr>
          <a:xfrm>
            <a:off x="727829" y="6446758"/>
            <a:ext cx="7688342" cy="1213247"/>
          </a:xfrm>
          <a:prstGeom prst="roundRect">
            <a:avLst>
              <a:gd name="adj" fmla="val 7199"/>
            </a:avLst>
          </a:prstGeom>
          <a:solidFill>
            <a:srgbClr val="D2D9F9"/>
          </a:solidFill>
          <a:ln w="7620">
            <a:solidFill>
              <a:srgbClr val="B8BFDF"/>
            </a:solidFill>
            <a:prstDash val="solid"/>
          </a:ln>
        </p:spPr>
      </p:sp>
      <p:sp>
        <p:nvSpPr>
          <p:cNvPr id="14" name="Text 11"/>
          <p:cNvSpPr/>
          <p:nvPr/>
        </p:nvSpPr>
        <p:spPr>
          <a:xfrm>
            <a:off x="943332" y="6662261"/>
            <a:ext cx="2599372" cy="324802"/>
          </a:xfrm>
          <a:prstGeom prst="rect">
            <a:avLst/>
          </a:prstGeom>
          <a:noFill/>
          <a:ln/>
        </p:spPr>
        <p:txBody>
          <a:bodyPr wrap="none" lIns="0" tIns="0" rIns="0" bIns="0" rtlCol="0" anchor="t"/>
          <a:lstStyle/>
          <a:p>
            <a:pPr marL="0" indent="0" algn="l">
              <a:lnSpc>
                <a:spcPts val="2550"/>
              </a:lnSpc>
              <a:buNone/>
            </a:pPr>
            <a:r>
              <a:rPr lang="en-US" sz="2000" dirty="0">
                <a:solidFill>
                  <a:srgbClr val="404155"/>
                </a:solidFill>
                <a:latin typeface="Corben" pitchFamily="34" charset="0"/>
                <a:ea typeface="Corben" pitchFamily="34" charset="-122"/>
                <a:cs typeface="Corben" pitchFamily="34" charset="-120"/>
              </a:rPr>
              <a:t>Mašinsko učenje</a:t>
            </a:r>
            <a:endParaRPr lang="en-US" sz="2000" dirty="0"/>
          </a:p>
        </p:txBody>
      </p:sp>
      <p:sp>
        <p:nvSpPr>
          <p:cNvPr id="15" name="Text 12"/>
          <p:cNvSpPr/>
          <p:nvPr/>
        </p:nvSpPr>
        <p:spPr>
          <a:xfrm>
            <a:off x="943332" y="7111722"/>
            <a:ext cx="7257336" cy="332780"/>
          </a:xfrm>
          <a:prstGeom prst="rect">
            <a:avLst/>
          </a:prstGeom>
          <a:noFill/>
          <a:ln/>
        </p:spPr>
        <p:txBody>
          <a:bodyPr wrap="none" lIns="0" tIns="0" rIns="0" bIns="0" rtlCol="0" anchor="t"/>
          <a:lstStyle/>
          <a:p>
            <a:pPr marL="0" indent="0" algn="l">
              <a:lnSpc>
                <a:spcPts val="2600"/>
              </a:lnSpc>
              <a:buNone/>
            </a:pPr>
            <a:r>
              <a:rPr lang="en-US" sz="1600" dirty="0">
                <a:solidFill>
                  <a:srgbClr val="404155"/>
                </a:solidFill>
                <a:latin typeface="Nobile" pitchFamily="34" charset="0"/>
                <a:ea typeface="Nobile" pitchFamily="34" charset="-122"/>
                <a:cs typeface="Nobile" pitchFamily="34" charset="-120"/>
              </a:rPr>
              <a:t>Data mining</a:t>
            </a:r>
            <a:endParaRPr lang="en-US" sz="160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1462</TotalTime>
  <Words>1563</Words>
  <Application>Microsoft Office PowerPoint</Application>
  <PresentationFormat>Custom</PresentationFormat>
  <Paragraphs>185</Paragraphs>
  <Slides>18</Slides>
  <Notes>18</Notes>
  <HiddenSlides>0</HiddenSlides>
  <MMClips>1</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18</vt:i4>
      </vt:variant>
    </vt:vector>
  </HeadingPairs>
  <TitlesOfParts>
    <vt:vector size="30" baseType="lpstr">
      <vt:lpstr>Helvetica</vt:lpstr>
      <vt:lpstr>Arial</vt:lpstr>
      <vt:lpstr>Times New Roman</vt:lpstr>
      <vt:lpstr>Nobile</vt:lpstr>
      <vt:lpstr>Calibri Light</vt:lpstr>
      <vt:lpstr>Poppins</vt:lpstr>
      <vt:lpstr>Corben</vt:lpstr>
      <vt:lpstr>Wingdings</vt:lpstr>
      <vt:lpstr>Cambria Math</vt:lpstr>
      <vt:lpstr>Calibri</vt:lpstr>
      <vt:lpstr>Office Theme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Microsoft account</cp:lastModifiedBy>
  <cp:revision>58</cp:revision>
  <dcterms:created xsi:type="dcterms:W3CDTF">2025-03-25T13:13:31Z</dcterms:created>
  <dcterms:modified xsi:type="dcterms:W3CDTF">2025-04-02T08:52:21Z</dcterms:modified>
</cp:coreProperties>
</file>